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5"/>
    <p:sldMasterId id="2147483718" r:id="rId6"/>
  </p:sldMasterIdLst>
  <p:notesMasterIdLst>
    <p:notesMasterId r:id="rId21"/>
  </p:notesMasterIdLst>
  <p:handoutMasterIdLst>
    <p:handoutMasterId r:id="rId22"/>
  </p:handoutMasterIdLst>
  <p:sldIdLst>
    <p:sldId id="295" r:id="rId7"/>
    <p:sldId id="305" r:id="rId8"/>
    <p:sldId id="315" r:id="rId9"/>
    <p:sldId id="320" r:id="rId10"/>
    <p:sldId id="321" r:id="rId11"/>
    <p:sldId id="322" r:id="rId12"/>
    <p:sldId id="323" r:id="rId13"/>
    <p:sldId id="316" r:id="rId14"/>
    <p:sldId id="307" r:id="rId15"/>
    <p:sldId id="326" r:id="rId16"/>
    <p:sldId id="325" r:id="rId17"/>
    <p:sldId id="324" r:id="rId18"/>
    <p:sldId id="271" r:id="rId19"/>
    <p:sldId id="327" r:id="rId20"/>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FF"/>
    <a:srgbClr val="C0C0C0"/>
    <a:srgbClr val="0099FF"/>
    <a:srgbClr val="9F9F9F"/>
    <a:srgbClr val="F6AE1E"/>
    <a:srgbClr val="FF0066"/>
    <a:srgbClr val="000000"/>
    <a:srgbClr val="F3AF35"/>
    <a:srgbClr val="9C4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66" autoAdjust="0"/>
    <p:restoredTop sz="83625" autoAdjust="0"/>
  </p:normalViewPr>
  <p:slideViewPr>
    <p:cSldViewPr>
      <p:cViewPr varScale="1">
        <p:scale>
          <a:sx n="71" d="100"/>
          <a:sy n="71" d="100"/>
        </p:scale>
        <p:origin x="-1402" y="-77"/>
      </p:cViewPr>
      <p:guideLst>
        <p:guide orient="horz" pos="144"/>
        <p:guide orient="horz" pos="912"/>
        <p:guide orient="horz" pos="1484"/>
        <p:guide orient="horz" pos="1200"/>
        <p:guide orient="horz" pos="2736"/>
        <p:guide orient="horz" pos="4319"/>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1200"/>
    </p:cViewPr>
  </p:sorterViewPr>
  <p:notesViewPr>
    <p:cSldViewPr showGuides="1">
      <p:cViewPr varScale="1">
        <p:scale>
          <a:sx n="85" d="100"/>
          <a:sy n="85" d="100"/>
        </p:scale>
        <p:origin x="-3244" y="-103"/>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pPr/>
              <a:t>6/17/2010</a:t>
            </a:fld>
            <a:endParaRPr lang="en-US"/>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pPr/>
              <a:t>‹#›</a:t>
            </a:fld>
            <a:endParaRPr lang="en-US"/>
          </a:p>
        </p:txBody>
      </p:sp>
    </p:spTree>
    <p:extLst>
      <p:ext uri="{BB962C8B-B14F-4D97-AF65-F5344CB8AC3E}">
        <p14:creationId xmlns:p14="http://schemas.microsoft.com/office/powerpoint/2010/main" val="1701171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3FBCD4-166E-446F-AF18-7D4A0CF9AEF6}" type="datetimeFigureOut">
              <a:rPr lang="en-US" smtClean="0"/>
              <a:pPr/>
              <a:t>6/17/2010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1294153342"/>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defRPr/>
            </a:pPr>
            <a:r>
              <a:rPr lang="en-US" dirty="0" smtClean="0"/>
              <a:t>Bing Maps Geographic Coverage</a:t>
            </a:r>
          </a:p>
          <a:p>
            <a:pPr eaLnBrk="1" hangingPunct="1">
              <a:defRPr/>
            </a:pPr>
            <a:r>
              <a:rPr lang="en-US" dirty="0" smtClean="0"/>
              <a:t>   o  http://msdn.microsoft.com/en-us/library/dd435699.aspx</a:t>
            </a:r>
          </a:p>
          <a:p>
            <a:pPr eaLnBrk="1" hangingPunct="1">
              <a:defRPr/>
            </a:pPr>
            <a:endParaRPr lang="en-US" dirty="0" smtClean="0"/>
          </a:p>
          <a:p>
            <a:pPr eaLnBrk="1" hangingPunct="1">
              <a:defRPr/>
            </a:pPr>
            <a:r>
              <a:rPr lang="en-US" dirty="0" smtClean="0"/>
              <a:t>Street Level Data</a:t>
            </a:r>
          </a:p>
          <a:p>
            <a:pPr eaLnBrk="1" hangingPunct="1">
              <a:defRPr/>
            </a:pPr>
            <a:r>
              <a:rPr lang="en-US" dirty="0" smtClean="0"/>
              <a:t>   o  Major Cities Only</a:t>
            </a:r>
          </a:p>
          <a:p>
            <a:pPr eaLnBrk="1" hangingPunct="1">
              <a:defRPr/>
            </a:pPr>
            <a:r>
              <a:rPr lang="en-US" dirty="0" smtClean="0"/>
              <a:t>   o  The country/region has full street level data in more than one city. Road information in rural areas is limited to major highways.</a:t>
            </a:r>
            <a:endParaRPr lang="hr-HR" dirty="0" smtClean="0"/>
          </a:p>
          <a:p>
            <a:pPr eaLnBrk="1" hangingPunct="1">
              <a:defRPr/>
            </a:pPr>
            <a:endParaRPr lang="en-US" dirty="0" smtClean="0"/>
          </a:p>
          <a:p>
            <a:pPr eaLnBrk="1" hangingPunct="1">
              <a:defRPr/>
            </a:pPr>
            <a:r>
              <a:rPr lang="en-US" dirty="0" smtClean="0"/>
              <a:t>Geocoding Accuracy</a:t>
            </a:r>
          </a:p>
          <a:p>
            <a:pPr eaLnBrk="1" hangingPunct="1">
              <a:defRPr/>
            </a:pPr>
            <a:r>
              <a:rPr lang="en-US" dirty="0" smtClean="0"/>
              <a:t>   o  Basic</a:t>
            </a:r>
          </a:p>
          <a:p>
            <a:pPr eaLnBrk="1" hangingPunct="1">
              <a:defRPr/>
            </a:pPr>
            <a:r>
              <a:rPr lang="en-US" dirty="0" smtClean="0"/>
              <a:t>   o  There is no specific support for geocoding in this country/region, or this country/region has a low quality data provider. If the address is valid, Bing Maps attempts to resolve it, but a result is not guaranteed.)</a:t>
            </a:r>
          </a:p>
          <a:p>
            <a:pPr eaLnBrk="1" hangingPunct="1">
              <a:defRPr/>
            </a:pPr>
            <a:endParaRPr lang="en-US" dirty="0" smtClean="0"/>
          </a:p>
          <a:p>
            <a:pPr eaLnBrk="1" hangingPunct="1">
              <a:defRPr/>
            </a:pPr>
            <a:r>
              <a:rPr lang="en-US" dirty="0" smtClean="0"/>
              <a:t>Routing</a:t>
            </a:r>
          </a:p>
          <a:p>
            <a:pPr eaLnBrk="1" hangingPunct="1">
              <a:defRPr/>
            </a:pPr>
            <a:r>
              <a:rPr lang="en-US" dirty="0" smtClean="0"/>
              <a:t>   o  Basic</a:t>
            </a:r>
          </a:p>
          <a:p>
            <a:pPr eaLnBrk="1" hangingPunct="1">
              <a:defRPr/>
            </a:pPr>
            <a:r>
              <a:rPr lang="en-US" dirty="0" smtClean="0"/>
              <a:t>   o  There is no specific routing support in this country/region. An attempt to calculate a route is made, but the accuracy of the route is not guaranteed.</a:t>
            </a:r>
          </a:p>
          <a:p>
            <a:pPr eaLnBrk="1" hangingPunct="1">
              <a:defRPr/>
            </a:pPr>
            <a:endParaRPr lang="en-US" dirty="0" smtClean="0"/>
          </a:p>
          <a:p>
            <a:pPr eaLnBrk="1" hangingPunct="1">
              <a:defRPr/>
            </a:pPr>
            <a:endParaRPr lang="en-US" dirty="0" smtClean="0"/>
          </a:p>
          <a:p>
            <a:pPr eaLnBrk="1" hangingPunct="1">
              <a:defRPr/>
            </a:pPr>
            <a:r>
              <a:rPr lang="en-US" dirty="0" smtClean="0"/>
              <a:t>Building Your Own Tile Server</a:t>
            </a:r>
            <a:r>
              <a:rPr lang="hr-HR" dirty="0" smtClean="0"/>
              <a:t> (overlays)</a:t>
            </a:r>
            <a:endParaRPr lang="en-US" dirty="0" smtClean="0"/>
          </a:p>
          <a:p>
            <a:pPr eaLnBrk="1" hangingPunct="1">
              <a:defRPr/>
            </a:pPr>
            <a:r>
              <a:rPr lang="en-US" dirty="0" smtClean="0"/>
              <a:t>   o  http://msdn.microsoft.com/en-us/library/bb545006.aspx</a:t>
            </a:r>
          </a:p>
          <a:p>
            <a:pPr eaLnBrk="1" hangingPunct="1">
              <a:defRPr/>
            </a:pPr>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defRPr/>
            </a:pPr>
            <a:r>
              <a:rPr lang="hr-HR" dirty="0" smtClean="0"/>
              <a:t>GeocodeService</a:t>
            </a:r>
          </a:p>
          <a:p>
            <a:pPr eaLnBrk="1" hangingPunct="1">
              <a:defRPr/>
            </a:pPr>
            <a:r>
              <a:rPr lang="hr-HR" dirty="0" smtClean="0"/>
              <a:t>   o  http://staging.dev.virtualearth.net/webservices/v1/geocodeservice/geocodeservice.svc?wsdl</a:t>
            </a:r>
          </a:p>
          <a:p>
            <a:pPr eaLnBrk="1" hangingPunct="1">
              <a:defRPr/>
            </a:pPr>
            <a:r>
              <a:rPr lang="hr-HR" dirty="0" smtClean="0"/>
              <a:t>   o  http://dev.virtualearth.net/webservices/v1/geocodeservice/geocodeservice.svc?wsdl</a:t>
            </a:r>
          </a:p>
          <a:p>
            <a:pPr eaLnBrk="1" hangingPunct="1">
              <a:defRPr/>
            </a:pPr>
            <a:endParaRPr lang="hr-HR" dirty="0" smtClean="0"/>
          </a:p>
          <a:p>
            <a:pPr eaLnBrk="1" hangingPunct="1">
              <a:defRPr/>
            </a:pPr>
            <a:r>
              <a:rPr lang="hr-HR" dirty="0" smtClean="0"/>
              <a:t>SearchService</a:t>
            </a:r>
          </a:p>
          <a:p>
            <a:pPr eaLnBrk="1" hangingPunct="1">
              <a:defRPr/>
            </a:pPr>
            <a:r>
              <a:rPr lang="hr-HR" dirty="0" smtClean="0"/>
              <a:t>   o  http://staging.dev.virtualearth.net/webservices/v1/searchservice/searchservice.svc?wsdl</a:t>
            </a:r>
          </a:p>
          <a:p>
            <a:pPr eaLnBrk="1" hangingPunct="1">
              <a:defRPr/>
            </a:pPr>
            <a:r>
              <a:rPr lang="hr-HR" dirty="0" smtClean="0"/>
              <a:t>   o  http://dev.virtualearth.net/webservices/v1/searchservice/searchservice.svc?wsdl</a:t>
            </a:r>
          </a:p>
          <a:p>
            <a:pPr eaLnBrk="1" hangingPunct="1">
              <a:defRPr/>
            </a:pPr>
            <a:endParaRPr lang="hr-HR" dirty="0" smtClean="0"/>
          </a:p>
          <a:p>
            <a:pPr eaLnBrk="1" hangingPunct="1">
              <a:defRPr/>
            </a:pPr>
            <a:r>
              <a:rPr lang="hr-HR" dirty="0" smtClean="0"/>
              <a:t>ImageryService</a:t>
            </a:r>
          </a:p>
          <a:p>
            <a:pPr eaLnBrk="1" hangingPunct="1">
              <a:defRPr/>
            </a:pPr>
            <a:r>
              <a:rPr lang="hr-HR" dirty="0" smtClean="0"/>
              <a:t>   o  http://staging.dev.virtualearth.net/webservices/v1/imageryservice/imageryservice.svc?wsdl</a:t>
            </a:r>
          </a:p>
          <a:p>
            <a:pPr eaLnBrk="1" hangingPunct="1">
              <a:defRPr/>
            </a:pPr>
            <a:r>
              <a:rPr lang="hr-HR" dirty="0" smtClean="0"/>
              <a:t>   o  http://dev.virtualearth.net/webservices/v1/imageryservice/imageryservice.svc?wsdl</a:t>
            </a:r>
          </a:p>
          <a:p>
            <a:pPr eaLnBrk="1" hangingPunct="1">
              <a:defRPr/>
            </a:pPr>
            <a:endParaRPr lang="hr-HR" dirty="0" smtClean="0"/>
          </a:p>
          <a:p>
            <a:pPr eaLnBrk="1" hangingPunct="1">
              <a:defRPr/>
            </a:pPr>
            <a:r>
              <a:rPr lang="hr-HR" dirty="0" smtClean="0"/>
              <a:t>RouteService</a:t>
            </a:r>
          </a:p>
          <a:p>
            <a:pPr eaLnBrk="1" hangingPunct="1">
              <a:defRPr/>
            </a:pPr>
            <a:r>
              <a:rPr lang="hr-HR" dirty="0" smtClean="0"/>
              <a:t>   o  http://staging.dev.virtualearth.net/webservices/v1/routeservice/routeservice.svc?wsdl</a:t>
            </a:r>
          </a:p>
          <a:p>
            <a:pPr eaLnBrk="1" hangingPunct="1">
              <a:defRPr/>
            </a:pPr>
            <a:r>
              <a:rPr lang="hr-HR" dirty="0" smtClean="0"/>
              <a:t>   o  http://dev.virtualearth.net/webservices/v1/routeservice/routeservice.svc?wsdl</a:t>
            </a:r>
          </a:p>
          <a:p>
            <a:pPr eaLnBrk="1" hangingPunct="1">
              <a:defRPr/>
            </a:pPr>
            <a:endParaRPr lang="hr-HR" dirty="0" smtClean="0"/>
          </a:p>
          <a:p>
            <a:pPr eaLnBrk="1" hangingPunct="1">
              <a:defRPr/>
            </a:pPr>
            <a:r>
              <a:rPr lang="hr-HR" dirty="0" smtClean="0"/>
              <a:t>TokenService</a:t>
            </a:r>
          </a:p>
          <a:p>
            <a:pPr eaLnBrk="1" hangingPunct="1">
              <a:defRPr/>
            </a:pPr>
            <a:r>
              <a:rPr lang="hr-HR" dirty="0" smtClean="0"/>
              <a:t>   o  https://staging.common.virtualearth.net/find-30/common.asmx?wsdl</a:t>
            </a:r>
          </a:p>
          <a:p>
            <a:pPr eaLnBrk="1" hangingPunct="1">
              <a:defRPr/>
            </a:pPr>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defRPr/>
            </a:pPr>
            <a:r>
              <a:rPr lang="en-US" dirty="0" smtClean="0"/>
              <a:t>Bing Maps Developer Account</a:t>
            </a:r>
            <a:endParaRPr lang="hr-HR" dirty="0" smtClean="0"/>
          </a:p>
          <a:p>
            <a:pPr eaLnBrk="1" hangingPunct="1">
              <a:defRPr/>
            </a:pPr>
            <a:r>
              <a:rPr lang="hr-HR" dirty="0" smtClean="0"/>
              <a:t>   o  https://mappoint-css.live.com/mwssignup/</a:t>
            </a:r>
          </a:p>
          <a:p>
            <a:pPr eaLnBrk="1" hangingPunct="1">
              <a:defRPr/>
            </a:pPr>
            <a:endParaRPr lang="hr-HR" dirty="0" smtClean="0"/>
          </a:p>
          <a:p>
            <a:pPr eaLnBrk="1" hangingPunct="1">
              <a:defRPr/>
            </a:pPr>
            <a:r>
              <a:rPr lang="en-US" dirty="0" smtClean="0"/>
              <a:t>Windows® API Code Pack for Microsoft® .NET Framework</a:t>
            </a:r>
          </a:p>
          <a:p>
            <a:pPr eaLnBrk="1" hangingPunct="1">
              <a:defRPr/>
            </a:pPr>
            <a:r>
              <a:rPr lang="en-US" dirty="0" smtClean="0"/>
              <a:t>   o  http://code.msdn.microsoft.com/WindowsAPICodePack</a:t>
            </a:r>
          </a:p>
          <a:p>
            <a:pPr eaLnBrk="1" hangingPunct="1">
              <a:defRPr/>
            </a:pPr>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defRPr/>
            </a:pPr>
            <a:r>
              <a:rPr lang="en-US" dirty="0" smtClean="0"/>
              <a:t>Bing Maps Developer Account</a:t>
            </a:r>
            <a:endParaRPr lang="hr-HR" dirty="0" smtClean="0"/>
          </a:p>
          <a:p>
            <a:pPr eaLnBrk="1" hangingPunct="1">
              <a:defRPr/>
            </a:pPr>
            <a:r>
              <a:rPr lang="hr-HR" dirty="0" smtClean="0"/>
              <a:t>   o  https://mappoint-css.live.com/mwssignup/</a:t>
            </a:r>
          </a:p>
          <a:p>
            <a:pPr eaLnBrk="1" hangingPunct="1">
              <a:defRPr/>
            </a:pPr>
            <a:endParaRPr lang="hr-HR" dirty="0" smtClean="0"/>
          </a:p>
          <a:p>
            <a:pPr eaLnBrk="1" hangingPunct="1">
              <a:defRPr/>
            </a:pPr>
            <a:r>
              <a:rPr lang="en-US" dirty="0" smtClean="0"/>
              <a:t>Windows® API Code Pack for Microsoft® .NET Framework</a:t>
            </a:r>
          </a:p>
          <a:p>
            <a:pPr eaLnBrk="1" hangingPunct="1">
              <a:defRPr/>
            </a:pPr>
            <a:r>
              <a:rPr lang="en-US" dirty="0" smtClean="0"/>
              <a:t>   o  http://code.msdn.microsoft.com/WindowsAPICodePack</a:t>
            </a:r>
          </a:p>
          <a:p>
            <a:pPr eaLnBrk="1" hangingPunct="1">
              <a:defRPr/>
            </a:pPr>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defRPr/>
            </a:pPr>
            <a:r>
              <a:rPr lang="en-US" dirty="0" smtClean="0"/>
              <a:t>Introduction to the Sensor and Location Platform in Windows</a:t>
            </a:r>
            <a:endParaRPr lang="hr-HR" dirty="0" smtClean="0"/>
          </a:p>
          <a:p>
            <a:pPr eaLnBrk="1" hangingPunct="1">
              <a:defRPr/>
            </a:pPr>
            <a:r>
              <a:rPr lang="hr-HR" dirty="0" smtClean="0"/>
              <a:t>   o  http://msdn.microsoft.com/en-us/library/dd318936(VS.85).aspx</a:t>
            </a: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defRPr/>
            </a:pPr>
            <a:r>
              <a:rPr lang="hr-HR" dirty="0" smtClean="0"/>
              <a:t>Geosense</a:t>
            </a:r>
          </a:p>
          <a:p>
            <a:pPr eaLnBrk="1" hangingPunct="1">
              <a:defRPr/>
            </a:pPr>
            <a:r>
              <a:rPr lang="hr-HR" dirty="0" smtClean="0"/>
              <a:t>   o  http://geosenseforwindows.com/</a:t>
            </a:r>
          </a:p>
          <a:p>
            <a:pPr eaLnBrk="1" hangingPunct="1">
              <a:defRPr/>
            </a:pPr>
            <a:endParaRPr lang="hr-HR" dirty="0" smtClean="0"/>
          </a:p>
          <a:p>
            <a:pPr eaLnBrk="1" hangingPunct="1">
              <a:defRPr/>
            </a:pPr>
            <a:r>
              <a:rPr lang="en-US" dirty="0" smtClean="0"/>
              <a:t>GPS Direct Virtual Sensor Driver</a:t>
            </a:r>
            <a:endParaRPr lang="hr-HR" dirty="0" smtClean="0"/>
          </a:p>
          <a:p>
            <a:pPr eaLnBrk="1" hangingPunct="1">
              <a:defRPr/>
            </a:pPr>
            <a:r>
              <a:rPr lang="hr-HR" dirty="0" smtClean="0"/>
              <a:t>   o  </a:t>
            </a:r>
            <a:r>
              <a:rPr lang="en-US" dirty="0" smtClean="0"/>
              <a:t>http://www.turboirc.com/gps7/</a:t>
            </a:r>
          </a:p>
          <a:p>
            <a:pPr eaLnBrk="1" hangingPunct="1">
              <a:defRPr/>
            </a:pPr>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defRPr/>
            </a:pPr>
            <a:r>
              <a:rPr lang="hr-HR" dirty="0" smtClean="0"/>
              <a:t>Bing Maps Developer Account</a:t>
            </a:r>
          </a:p>
          <a:p>
            <a:pPr eaLnBrk="1" hangingPunct="1">
              <a:defRPr/>
            </a:pPr>
            <a:r>
              <a:rPr lang="hr-HR" dirty="0" smtClean="0"/>
              <a:t>   o  </a:t>
            </a:r>
            <a:r>
              <a:rPr lang="en-US" dirty="0" smtClean="0"/>
              <a:t>http://www.microsoft.com/maps/developers/</a:t>
            </a: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6/17/2010 4:56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8032750" cy="1523495"/>
          </a:xfrm>
        </p:spPr>
        <p:txBody>
          <a:bodyPr>
            <a:noAutofit/>
          </a:bodyPr>
          <a:lstStyle>
            <a:lvl1pPr>
              <a:lnSpc>
                <a:spcPct val="90000"/>
              </a:lnSpc>
              <a:defRPr sz="5400"/>
            </a:lvl1pPr>
          </a:lstStyle>
          <a:p>
            <a:r>
              <a:rPr lang="en-US" dirty="0" smtClean="0"/>
              <a:t>Click to edit Master title style</a:t>
            </a:r>
            <a:endParaRPr lang="en-US" dirty="0"/>
          </a:p>
        </p:txBody>
      </p:sp>
      <p:sp>
        <p:nvSpPr>
          <p:cNvPr id="3" name="Subtitle 2"/>
          <p:cNvSpPr>
            <a:spLocks noGrp="1"/>
          </p:cNvSpPr>
          <p:nvPr>
            <p:ph type="subTitle" idx="1"/>
          </p:nvPr>
        </p:nvSpPr>
        <p:spPr>
          <a:xfrm>
            <a:off x="730249" y="4344988"/>
            <a:ext cx="8032751" cy="461665"/>
          </a:xfrm>
        </p:spPr>
        <p:txBody>
          <a:bodyPr>
            <a:noAutofit/>
          </a:bodyPr>
          <a:lstStyle>
            <a:lvl1pPr marL="0" indent="0" algn="l">
              <a:lnSpc>
                <a:spcPct val="90000"/>
              </a:lnSpc>
              <a:spcBef>
                <a:spcPts val="0"/>
              </a:spcBef>
              <a:buNone/>
              <a:defRPr b="1">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5" name="Picture 2"/>
          <p:cNvPicPr>
            <a:picLocks noChangeAspect="1" noChangeArrowheads="1"/>
          </p:cNvPicPr>
          <p:nvPr userDrawn="1"/>
        </p:nvPicPr>
        <p:blipFill>
          <a:blip r:embed="rId3"/>
          <a:srcRect/>
          <a:stretch>
            <a:fillRect/>
          </a:stretch>
        </p:blipFill>
        <p:spPr bwMode="auto">
          <a:xfrm>
            <a:off x="0" y="6310976"/>
            <a:ext cx="9163050" cy="533400"/>
          </a:xfrm>
          <a:prstGeom prst="rect">
            <a:avLst/>
          </a:prstGeom>
          <a:noFill/>
          <a:ln w="9525">
            <a:noFill/>
            <a:miter lim="800000"/>
            <a:headEnd/>
            <a:tailEnd/>
          </a:ln>
          <a:effectLst/>
        </p:spPr>
      </p:pic>
      <p:pic>
        <p:nvPicPr>
          <p:cNvPr id="6" name="Picture 2"/>
          <p:cNvPicPr>
            <a:picLocks noChangeAspect="1" noChangeArrowheads="1"/>
          </p:cNvPicPr>
          <p:nvPr userDrawn="1"/>
        </p:nvPicPr>
        <p:blipFill>
          <a:blip r:embed="rId4"/>
          <a:srcRect/>
          <a:stretch>
            <a:fillRect/>
          </a:stretch>
        </p:blipFill>
        <p:spPr bwMode="auto">
          <a:xfrm>
            <a:off x="71406" y="6315516"/>
            <a:ext cx="1000132" cy="515210"/>
          </a:xfrm>
          <a:prstGeom prst="rect">
            <a:avLst/>
          </a:prstGeom>
          <a:noFill/>
          <a:ln w="9525">
            <a:noFill/>
            <a:miter lim="800000"/>
            <a:headEnd/>
            <a:tailEnd/>
          </a:ln>
          <a:effectLst/>
        </p:spPr>
      </p:pic>
      <p:sp>
        <p:nvSpPr>
          <p:cNvPr id="7" name="Subtitle 2"/>
          <p:cNvSpPr txBox="1">
            <a:spLocks/>
          </p:cNvSpPr>
          <p:nvPr userDrawn="1"/>
        </p:nvSpPr>
        <p:spPr>
          <a:xfrm>
            <a:off x="1071538" y="6398788"/>
            <a:ext cx="2286016" cy="387798"/>
          </a:xfrm>
          <a:prstGeom prst="rect">
            <a:avLst/>
          </a:prstGeom>
        </p:spPr>
        <p:txBody>
          <a:bodyPr vert="horz" wrap="square" lIns="0" tIns="0" rIns="0" bIns="0" rtlCol="0" anchor="b" anchorCtr="0">
            <a:spAutoFit/>
          </a:bodyPr>
          <a:lstStyle>
            <a:lvl1pPr marL="0" indent="0" algn="l">
              <a:lnSpc>
                <a:spcPct val="90000"/>
              </a:lnSpc>
              <a:spcBef>
                <a:spcPts val="0"/>
              </a:spcBef>
              <a:buNone/>
              <a:defRPr b="1">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80000"/>
              <a:buFontTx/>
              <a:buNone/>
              <a:tabLst/>
              <a:defRPr/>
            </a:pPr>
            <a:r>
              <a:rPr kumimoji="0" lang="hr-HR" sz="2800" b="1" i="0" u="none" strike="noStrike" kern="1200" cap="none" spc="0" normalizeH="0" baseline="0" noProof="0" dirty="0" smtClean="0">
                <a:ln>
                  <a:noFill/>
                </a:ln>
                <a:solidFill>
                  <a:schemeClr val="bg2"/>
                </a:solidFill>
                <a:effectLst/>
                <a:uLnTx/>
                <a:uFillTx/>
                <a:latin typeface="+mn-lt"/>
                <a:ea typeface="+mn-ea"/>
                <a:cs typeface="+mn-cs"/>
              </a:rPr>
              <a:t>Osijek</a:t>
            </a:r>
            <a:endParaRPr kumimoji="0" lang="en-US" sz="2800" b="1" i="0" u="none" strike="noStrike" kern="1200" cap="none" spc="0" normalizeH="0" baseline="0" noProof="0" dirty="0">
              <a:ln>
                <a:noFill/>
              </a:ln>
              <a:solidFill>
                <a:schemeClr val="bg2"/>
              </a:solidFill>
              <a:effectLst/>
              <a:uLnTx/>
              <a:uFillTx/>
              <a:latin typeface="+mn-lt"/>
              <a:ea typeface="+mn-ea"/>
              <a:cs typeface="+mn-cs"/>
            </a:endParaRPr>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WALKIN 2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WALKIN 3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WALKIN 4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flip="none" rotWithShape="1">
                  <a:gsLst>
                    <a:gs pos="38000">
                      <a:srgbClr val="C0C0C0"/>
                    </a:gs>
                    <a:gs pos="65000">
                      <a:srgbClr val="FFFFFF"/>
                    </a:gs>
                  </a:gsLst>
                  <a:lin ang="16200000" scaled="1"/>
                  <a:tileRect/>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pic>
        <p:nvPicPr>
          <p:cNvPr id="1026" name="Picture 2"/>
          <p:cNvPicPr>
            <a:picLocks noChangeAspect="1" noChangeArrowheads="1"/>
          </p:cNvPicPr>
          <p:nvPr userDrawn="1"/>
        </p:nvPicPr>
        <p:blipFill>
          <a:blip r:embed="rId3"/>
          <a:srcRect/>
          <a:stretch>
            <a:fillRect/>
          </a:stretch>
        </p:blipFill>
        <p:spPr bwMode="auto">
          <a:xfrm>
            <a:off x="0" y="6310976"/>
            <a:ext cx="9163050" cy="533400"/>
          </a:xfrm>
          <a:prstGeom prst="rect">
            <a:avLst/>
          </a:prstGeom>
          <a:noFill/>
          <a:ln w="9525">
            <a:noFill/>
            <a:miter lim="800000"/>
            <a:headEnd/>
            <a:tailEnd/>
          </a:ln>
          <a:effectLst/>
        </p:spPr>
      </p:pic>
      <p:pic>
        <p:nvPicPr>
          <p:cNvPr id="6" name="Picture 2"/>
          <p:cNvPicPr>
            <a:picLocks noChangeAspect="1" noChangeArrowheads="1"/>
          </p:cNvPicPr>
          <p:nvPr userDrawn="1"/>
        </p:nvPicPr>
        <p:blipFill>
          <a:blip r:embed="rId4"/>
          <a:srcRect/>
          <a:stretch>
            <a:fillRect/>
          </a:stretch>
        </p:blipFill>
        <p:spPr bwMode="auto">
          <a:xfrm>
            <a:off x="71406" y="6315516"/>
            <a:ext cx="1000132" cy="515210"/>
          </a:xfrm>
          <a:prstGeom prst="rect">
            <a:avLst/>
          </a:prstGeom>
          <a:noFill/>
          <a:ln w="9525">
            <a:noFill/>
            <a:miter lim="800000"/>
            <a:headEnd/>
            <a:tailEnd/>
          </a:ln>
          <a:effectLst/>
        </p:spPr>
      </p:pic>
      <p:sp>
        <p:nvSpPr>
          <p:cNvPr id="8" name="Subtitle 2"/>
          <p:cNvSpPr txBox="1">
            <a:spLocks/>
          </p:cNvSpPr>
          <p:nvPr userDrawn="1"/>
        </p:nvSpPr>
        <p:spPr>
          <a:xfrm>
            <a:off x="1071538" y="6398788"/>
            <a:ext cx="2286016" cy="387798"/>
          </a:xfrm>
          <a:prstGeom prst="rect">
            <a:avLst/>
          </a:prstGeom>
        </p:spPr>
        <p:txBody>
          <a:bodyPr vert="horz" wrap="square" lIns="0" tIns="0" rIns="0" bIns="0" rtlCol="0" anchor="b" anchorCtr="0">
            <a:spAutoFit/>
          </a:bodyPr>
          <a:lstStyle>
            <a:lvl1pPr marL="0" indent="0" algn="l">
              <a:lnSpc>
                <a:spcPct val="90000"/>
              </a:lnSpc>
              <a:spcBef>
                <a:spcPts val="0"/>
              </a:spcBef>
              <a:buNone/>
              <a:defRPr b="1">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80000"/>
              <a:buFontTx/>
              <a:buNone/>
              <a:tabLst/>
              <a:defRPr/>
            </a:pPr>
            <a:r>
              <a:rPr kumimoji="0" lang="hr-HR" sz="2800" b="1" i="0" u="none" strike="noStrike" kern="1200" cap="none" spc="0" normalizeH="0" baseline="0" noProof="0" dirty="0" smtClean="0">
                <a:ln>
                  <a:noFill/>
                </a:ln>
                <a:solidFill>
                  <a:schemeClr val="bg2"/>
                </a:solidFill>
                <a:effectLst/>
                <a:uLnTx/>
                <a:uFillTx/>
                <a:latin typeface="+mn-lt"/>
                <a:ea typeface="+mn-ea"/>
                <a:cs typeface="+mn-cs"/>
              </a:rPr>
              <a:t>Osijek</a:t>
            </a:r>
            <a:endParaRPr kumimoji="0" lang="en-US" sz="2800" b="1" i="0" u="none" strike="noStrike" kern="1200" cap="none" spc="0" normalizeH="0" baseline="0" noProof="0" dirty="0">
              <a:ln>
                <a:noFill/>
              </a:ln>
              <a:solidFill>
                <a:schemeClr val="bg2"/>
              </a:solidFill>
              <a:effectLst/>
              <a:uLnTx/>
              <a:uFillTx/>
              <a:latin typeface="+mn-lt"/>
              <a:ea typeface="+mn-ea"/>
              <a:cs typeface="+mn-cs"/>
            </a:endParaRPr>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1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5.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22" r:id="rId10"/>
    <p:sldLayoutId id="2147483723" r:id="rId11"/>
    <p:sldLayoutId id="2147483724" r:id="rId12"/>
    <p:sldLayoutId id="2147483703" r:id="rId13"/>
    <p:sldLayoutId id="2147483704" r:id="rId14"/>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SzPct val="80000"/>
        <a:buFontTx/>
        <a:buBlip>
          <a:blip r:embed="rId17"/>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SzPct val="80000"/>
        <a:buFontTx/>
        <a:buBlip>
          <a:blip r:embed="rId17"/>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SzPct val="80000"/>
        <a:buFontTx/>
        <a:buBlip>
          <a:blip r:embed="rId17"/>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17"/>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17"/>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800" b="0" kern="1200" cap="none" spc="-150" dirty="0">
          <a:ln w="3175">
            <a:noFill/>
          </a:ln>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medo64.blogspot.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hr-HR" dirty="0" smtClean="0"/>
              <a:t>Bing Maps</a:t>
            </a:r>
            <a:br>
              <a:rPr lang="hr-HR" dirty="0" smtClean="0"/>
            </a:br>
            <a:r>
              <a:rPr lang="hr-HR" dirty="0"/>
              <a:t> </a:t>
            </a:r>
            <a:r>
              <a:rPr lang="hr-HR" dirty="0" smtClean="0"/>
              <a:t>   for Developers</a:t>
            </a:r>
            <a:endParaRPr lang="en-US" dirty="0">
              <a:solidFill>
                <a:schemeClr val="tx1"/>
              </a:solidFill>
              <a:latin typeface="Segoe Light" pitchFamily="34" charset="0"/>
            </a:endParaRPr>
          </a:p>
        </p:txBody>
      </p:sp>
      <p:sp>
        <p:nvSpPr>
          <p:cNvPr id="3" name="Subtitle 2"/>
          <p:cNvSpPr>
            <a:spLocks noGrp="1"/>
          </p:cNvSpPr>
          <p:nvPr>
            <p:ph type="subTitle" idx="1"/>
          </p:nvPr>
        </p:nvSpPr>
        <p:spPr/>
        <p:txBody>
          <a:bodyPr/>
          <a:lstStyle/>
          <a:p>
            <a:r>
              <a:rPr lang="hr-HR" dirty="0" smtClean="0"/>
              <a:t>Josip Medved</a:t>
            </a:r>
            <a:endParaRPr lang="en-US" dirty="0" smtClean="0"/>
          </a:p>
          <a:p>
            <a:pPr marL="1031875" indent="-234950"/>
            <a:r>
              <a:rPr lang="hr-HR" sz="2800" b="0" dirty="0" smtClean="0">
                <a:latin typeface="Segoe Light" pitchFamily="34" charset="0"/>
              </a:rPr>
              <a:t>Siemens</a:t>
            </a:r>
          </a:p>
          <a:p>
            <a:pPr marL="1031875" indent="-234950"/>
            <a:endParaRPr lang="en-US" sz="1400" b="0" dirty="0" smtClean="0">
              <a:latin typeface="Segoe Light" pitchFamily="34" charset="0"/>
            </a:endParaRPr>
          </a:p>
          <a:p>
            <a:pPr marL="1031875" indent="-234950"/>
            <a:r>
              <a:rPr lang="hr-HR" sz="2800" b="0" dirty="0" smtClean="0">
                <a:solidFill>
                  <a:schemeClr val="accent1">
                    <a:lumMod val="40000"/>
                    <a:lumOff val="60000"/>
                  </a:schemeClr>
                </a:solidFill>
                <a:latin typeface="Segoe Light" pitchFamily="34" charset="0"/>
                <a:hlinkClick r:id="rId3"/>
              </a:rPr>
              <a:t>blog.jmedved.com</a:t>
            </a:r>
            <a:endParaRPr lang="en-US" sz="2800" b="0" dirty="0">
              <a:solidFill>
                <a:schemeClr val="accent1">
                  <a:lumMod val="40000"/>
                  <a:lumOff val="60000"/>
                </a:schemeClr>
              </a:solidFill>
              <a:latin typeface="Segoe Light" pitchFamily="34" charset="0"/>
            </a:endParaRPr>
          </a:p>
        </p:txBody>
      </p:sp>
      <p:sp>
        <p:nvSpPr>
          <p:cNvPr id="4" name="Subtitle 2"/>
          <p:cNvSpPr txBox="1">
            <a:spLocks/>
          </p:cNvSpPr>
          <p:nvPr/>
        </p:nvSpPr>
        <p:spPr>
          <a:xfrm>
            <a:off x="4643438" y="285728"/>
            <a:ext cx="4246537" cy="461665"/>
          </a:xfrm>
          <a:prstGeom prst="rect">
            <a:avLst/>
          </a:prstGeom>
        </p:spPr>
        <p:txBody>
          <a:bodyPr vert="horz" lIns="0" tIns="0" rIns="0" bIns="0" rtlCol="0">
            <a:noAutofit/>
          </a:bodyPr>
          <a:lstStyle/>
          <a:p>
            <a:pPr marL="0" marR="0" lvl="0" indent="0" algn="r" defTabSz="914363" rtl="0" eaLnBrk="1" fontAlgn="auto" latinLnBrk="0" hangingPunct="1">
              <a:lnSpc>
                <a:spcPct val="90000"/>
              </a:lnSpc>
              <a:spcBef>
                <a:spcPts val="0"/>
              </a:spcBef>
              <a:spcAft>
                <a:spcPts val="0"/>
              </a:spcAft>
              <a:buClrTx/>
              <a:buSzPct val="80000"/>
              <a:buFontTx/>
              <a:buNone/>
              <a:tabLst/>
              <a:defRPr/>
            </a:pPr>
            <a:r>
              <a:rPr kumimoji="0" lang="hr-HR" sz="3200" b="1" i="0" u="none" strike="noStrike" kern="1200" cap="none" spc="0" normalizeH="0" baseline="0" noProof="0" dirty="0" smtClean="0">
                <a:ln>
                  <a:noFill/>
                </a:ln>
                <a:solidFill>
                  <a:schemeClr val="tx1">
                    <a:tint val="75000"/>
                  </a:schemeClr>
                </a:solidFill>
                <a:effectLst/>
                <a:uLnTx/>
                <a:uFillTx/>
                <a:latin typeface="+mn-lt"/>
                <a:ea typeface="+mn-ea"/>
                <a:cs typeface="+mn-cs"/>
              </a:rPr>
              <a:t>Osijek, </a:t>
            </a:r>
            <a:r>
              <a:rPr lang="hr-HR" sz="3200" b="1" dirty="0" smtClean="0">
                <a:solidFill>
                  <a:schemeClr val="tx1">
                    <a:tint val="75000"/>
                  </a:schemeClr>
                </a:solidFill>
              </a:rPr>
              <a:t>17</a:t>
            </a:r>
            <a:r>
              <a:rPr kumimoji="0" lang="hr-HR" sz="3200" b="1" i="0" u="none" strike="noStrike" kern="1200" cap="none" spc="0" normalizeH="0" baseline="0" noProof="0" dirty="0" smtClean="0">
                <a:ln>
                  <a:noFill/>
                </a:ln>
                <a:solidFill>
                  <a:schemeClr val="tx1">
                    <a:tint val="75000"/>
                  </a:schemeClr>
                </a:solidFill>
                <a:effectLst/>
                <a:uLnTx/>
                <a:uFillTx/>
                <a:latin typeface="+mn-lt"/>
                <a:ea typeface="+mn-ea"/>
                <a:cs typeface="+mn-cs"/>
              </a:rPr>
              <a:t>.06.2010.</a:t>
            </a:r>
            <a:endParaRPr kumimoji="0" lang="en-US" sz="3200" b="1"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hr-HR" dirty="0"/>
              <a:t>Bing Maps servisi</a:t>
            </a:r>
            <a:endParaRPr lang="en-US" dirty="0"/>
          </a:p>
        </p:txBody>
      </p:sp>
      <p:sp>
        <p:nvSpPr>
          <p:cNvPr id="3" name="Text Placeholder 2"/>
          <p:cNvSpPr>
            <a:spLocks noGrp="1"/>
          </p:cNvSpPr>
          <p:nvPr>
            <p:ph type="body" sz="quarter" idx="10"/>
          </p:nvPr>
        </p:nvSpPr>
        <p:spPr>
          <a:xfrm>
            <a:off x="381000" y="1411552"/>
            <a:ext cx="8382000" cy="2474524"/>
          </a:xfrm>
        </p:spPr>
        <p:txBody>
          <a:bodyPr/>
          <a:lstStyle/>
          <a:p>
            <a:endParaRPr lang="hr-HR" dirty="0"/>
          </a:p>
          <a:p>
            <a:r>
              <a:rPr lang="hr-HR" dirty="0"/>
              <a:t>Hrvatska djelomično pokrivena</a:t>
            </a:r>
          </a:p>
          <a:p>
            <a:pPr lvl="1"/>
            <a:r>
              <a:rPr lang="hr-HR" dirty="0"/>
              <a:t>detalji većih gradova</a:t>
            </a:r>
          </a:p>
          <a:p>
            <a:pPr lvl="1"/>
            <a:r>
              <a:rPr lang="hr-HR" dirty="0"/>
              <a:t>osnovna preciznost</a:t>
            </a:r>
          </a:p>
          <a:p>
            <a:pPr lvl="1"/>
            <a:r>
              <a:rPr lang="hr-HR" dirty="0"/>
              <a:t>osnovna podrška za routing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57945" y="4005064"/>
            <a:ext cx="5522367" cy="2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563004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hr-HR" dirty="0"/>
              <a:t>Bing Maps servisi</a:t>
            </a:r>
            <a:endParaRPr lang="en-US" dirty="0"/>
          </a:p>
        </p:txBody>
      </p:sp>
      <p:sp>
        <p:nvSpPr>
          <p:cNvPr id="3" name="Text Placeholder 2"/>
          <p:cNvSpPr>
            <a:spLocks noGrp="1"/>
          </p:cNvSpPr>
          <p:nvPr>
            <p:ph type="body" sz="quarter" idx="10"/>
          </p:nvPr>
        </p:nvSpPr>
        <p:spPr>
          <a:xfrm>
            <a:off x="381000" y="1411552"/>
            <a:ext cx="8382000" cy="4776692"/>
          </a:xfrm>
        </p:spPr>
        <p:txBody>
          <a:bodyPr/>
          <a:lstStyle/>
          <a:p>
            <a:endParaRPr lang="hr-HR" dirty="0"/>
          </a:p>
          <a:p>
            <a:r>
              <a:rPr lang="hr-HR" dirty="0"/>
              <a:t>Geocoding</a:t>
            </a:r>
          </a:p>
          <a:p>
            <a:endParaRPr lang="hr-HR" dirty="0" smtClean="0"/>
          </a:p>
          <a:p>
            <a:r>
              <a:rPr lang="hr-HR" dirty="0" smtClean="0"/>
              <a:t>Routing</a:t>
            </a:r>
            <a:endParaRPr lang="hr-HR" dirty="0"/>
          </a:p>
          <a:p>
            <a:endParaRPr lang="hr-HR" dirty="0" smtClean="0"/>
          </a:p>
          <a:p>
            <a:r>
              <a:rPr lang="hr-HR" dirty="0" smtClean="0"/>
              <a:t>Search</a:t>
            </a:r>
            <a:endParaRPr lang="hr-HR" dirty="0"/>
          </a:p>
          <a:p>
            <a:endParaRPr lang="hr-HR" dirty="0" smtClean="0"/>
          </a:p>
          <a:p>
            <a:r>
              <a:rPr lang="hr-HR" dirty="0" smtClean="0"/>
              <a:t>Imagery</a:t>
            </a:r>
            <a:endParaRPr lang="hr-HR" dirty="0"/>
          </a:p>
          <a:p>
            <a:endParaRPr lang="hr-HR"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4884" y="1785926"/>
            <a:ext cx="5511571" cy="3958972"/>
          </a:xfrm>
          <a:prstGeom prst="rect">
            <a:avLst/>
          </a:prstGeom>
          <a:effectLst>
            <a:softEdge rad="0"/>
          </a:effectLst>
        </p:spPr>
      </p:pic>
    </p:spTree>
    <p:extLst>
      <p:ext uri="{BB962C8B-B14F-4D97-AF65-F5344CB8AC3E}">
        <p14:creationId xmlns:p14="http://schemas.microsoft.com/office/powerpoint/2010/main" val="114065727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5616" y="649805"/>
            <a:ext cx="7774782" cy="1523494"/>
          </a:xfrm>
        </p:spPr>
        <p:txBody>
          <a:bodyPr/>
          <a:lstStyle/>
          <a:p>
            <a:r>
              <a:rPr dirty="0" smtClean="0">
                <a:solidFill>
                  <a:schemeClr val="tx1"/>
                </a:solidFill>
                <a:latin typeface="Segoe Light" pitchFamily="34" charset="0"/>
              </a:rPr>
              <a:t>{</a:t>
            </a:r>
            <a:r>
              <a:rPr lang="hr-HR" dirty="0" smtClean="0">
                <a:solidFill>
                  <a:schemeClr val="tx1"/>
                </a:solidFill>
                <a:latin typeface="Segoe Light" pitchFamily="34" charset="0"/>
              </a:rPr>
              <a:t> Bing Maps - Imagery </a:t>
            </a:r>
            <a:r>
              <a:rPr dirty="0" smtClean="0">
                <a:solidFill>
                  <a:schemeClr val="tx1"/>
                </a:solidFill>
                <a:latin typeface="Segoe Light" pitchFamily="34" charset="0"/>
              </a:rPr>
              <a:t>}</a:t>
            </a:r>
            <a:r>
              <a:rPr lang="hr-HR" dirty="0" smtClean="0">
                <a:solidFill>
                  <a:schemeClr val="tx1"/>
                </a:solidFill>
                <a:latin typeface="Segoe Light" pitchFamily="34" charset="0"/>
              </a:rPr>
              <a:t/>
            </a:r>
            <a:br>
              <a:rPr lang="hr-HR" dirty="0" smtClean="0">
                <a:solidFill>
                  <a:schemeClr val="tx1"/>
                </a:solidFill>
                <a:latin typeface="Segoe Light" pitchFamily="34" charset="0"/>
              </a:rPr>
            </a:br>
            <a:endParaRPr lang="en-US" sz="2400"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Tree>
    <p:extLst>
      <p:ext uri="{BB962C8B-B14F-4D97-AF65-F5344CB8AC3E}">
        <p14:creationId xmlns:p14="http://schemas.microsoft.com/office/powerpoint/2010/main" val="161935519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224" y="1785926"/>
            <a:ext cx="4488665" cy="993245"/>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6600" b="0" i="0" u="none" strike="noStrike" kern="1200" cap="none" spc="-150" normalizeH="0" baseline="0" noProof="0" dirty="0" smtClean="0">
                <a:ln w="3175">
                  <a:noFill/>
                </a:ln>
                <a:solidFill>
                  <a:schemeClr val="tx1"/>
                </a:solidFill>
                <a:effectLst>
                  <a:outerShdw blurRad="50800" dist="38100" dir="2700000" algn="tl" rotWithShape="0">
                    <a:prstClr val="black">
                      <a:alpha val="40000"/>
                    </a:prstClr>
                  </a:outerShdw>
                </a:effectLst>
                <a:uLnTx/>
                <a:uFillTx/>
                <a:latin typeface="Segoe Light" pitchFamily="34" charset="0"/>
                <a:ea typeface="+mn-ea"/>
                <a:cs typeface="Arial" charset="0"/>
              </a:rPr>
              <a:t>{</a:t>
            </a:r>
            <a:r>
              <a:rPr kumimoji="0" lang="hr-HR" sz="6600" b="0" i="0" u="none" strike="noStrike" kern="1200" cap="none" spc="-150" normalizeH="0" noProof="0" smtClean="0">
                <a:ln w="3175">
                  <a:noFill/>
                </a:ln>
                <a:solidFill>
                  <a:schemeClr val="tx1"/>
                </a:solidFill>
                <a:effectLst>
                  <a:outerShdw blurRad="50800" dist="38100" dir="2700000" algn="tl" rotWithShape="0">
                    <a:prstClr val="black">
                      <a:alpha val="40000"/>
                    </a:prstClr>
                  </a:outerShdw>
                </a:effectLst>
                <a:uLnTx/>
                <a:uFillTx/>
                <a:latin typeface="Segoe Light" pitchFamily="34" charset="0"/>
                <a:ea typeface="+mn-ea"/>
                <a:cs typeface="Arial" charset="0"/>
              </a:rPr>
              <a:t> </a:t>
            </a:r>
            <a:r>
              <a:rPr kumimoji="0" lang="hr-HR" sz="6600" b="1" i="0" u="none" strike="noStrike" kern="1200" cap="none" spc="-300" normalizeH="0" baseline="0" noProof="0" smtClean="0">
                <a:ln w="3175">
                  <a:noFill/>
                </a:ln>
                <a:solidFill>
                  <a:srgbClr val="0099FF"/>
                </a:solidFill>
                <a:effectLst>
                  <a:outerShdw blurRad="50800" dist="38100" dir="2700000" algn="tl" rotWithShape="0">
                    <a:prstClr val="black">
                      <a:alpha val="40000"/>
                    </a:prstClr>
                  </a:outerShdw>
                </a:effectLst>
                <a:uLnTx/>
                <a:uFillTx/>
                <a:latin typeface="Segoe Light" pitchFamily="34" charset="0"/>
                <a:ea typeface="+mn-ea"/>
                <a:cs typeface="Arial" charset="0"/>
              </a:rPr>
              <a:t>Pitanja</a:t>
            </a:r>
            <a:r>
              <a:rPr kumimoji="0" lang="hr-HR" sz="6600" b="1" i="0" u="none" strike="noStrike" kern="1200" cap="none" spc="-300" normalizeH="0" baseline="0" noProof="0" dirty="0" smtClean="0">
                <a:ln w="3175">
                  <a:noFill/>
                </a:ln>
                <a:solidFill>
                  <a:srgbClr val="0099FF"/>
                </a:solidFill>
                <a:effectLst>
                  <a:outerShdw blurRad="50800" dist="38100" dir="2700000" algn="tl" rotWithShape="0">
                    <a:prstClr val="black">
                      <a:alpha val="40000"/>
                    </a:prstClr>
                  </a:outerShdw>
                </a:effectLst>
                <a:uLnTx/>
                <a:uFillTx/>
                <a:latin typeface="Segoe Light" pitchFamily="34" charset="0"/>
                <a:ea typeface="+mn-ea"/>
                <a:cs typeface="Arial" charset="0"/>
              </a:rPr>
              <a:t>? </a:t>
            </a:r>
            <a:r>
              <a:rPr kumimoji="0" lang="en-US" sz="6600" b="0" i="0" u="none" strike="noStrike" kern="1200" cap="none" spc="-150" normalizeH="0" baseline="0" noProof="0" dirty="0" smtClean="0">
                <a:ln w="3175">
                  <a:noFill/>
                </a:ln>
                <a:solidFill>
                  <a:schemeClr val="tx1"/>
                </a:solidFill>
                <a:effectLst>
                  <a:outerShdw blurRad="50800" dist="38100" dir="2700000" algn="tl" rotWithShape="0">
                    <a:prstClr val="black">
                      <a:alpha val="40000"/>
                    </a:prstClr>
                  </a:outerShdw>
                </a:effectLst>
                <a:uLnTx/>
                <a:uFillTx/>
                <a:latin typeface="Segoe Light" pitchFamily="34" charset="0"/>
                <a:ea typeface="+mn-ea"/>
                <a:cs typeface="Arial" charset="0"/>
              </a:rPr>
              <a:t>}</a:t>
            </a:r>
            <a:endParaRPr kumimoji="0" lang="en-US" sz="6600" b="0" i="0" u="none" strike="noStrike" kern="1200" cap="none" spc="-150" normalizeH="0" baseline="0" noProof="0" dirty="0">
              <a:ln w="3175">
                <a:noFill/>
              </a:ln>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224" y="1785926"/>
            <a:ext cx="4488665" cy="993245"/>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6600" b="0" i="0" u="none" strike="noStrike" kern="1200" cap="none" spc="-150" normalizeH="0" baseline="0" noProof="0" dirty="0" smtClean="0">
                <a:ln w="3175">
                  <a:noFill/>
                </a:ln>
                <a:solidFill>
                  <a:schemeClr val="tx1"/>
                </a:solidFill>
                <a:effectLst>
                  <a:outerShdw blurRad="50800" dist="38100" dir="2700000" algn="tl" rotWithShape="0">
                    <a:prstClr val="black">
                      <a:alpha val="40000"/>
                    </a:prstClr>
                  </a:outerShdw>
                </a:effectLst>
                <a:uLnTx/>
                <a:uFillTx/>
                <a:latin typeface="Segoe Light" pitchFamily="34" charset="0"/>
                <a:ea typeface="+mn-ea"/>
                <a:cs typeface="Arial" charset="0"/>
              </a:rPr>
              <a:t>{</a:t>
            </a:r>
            <a:r>
              <a:rPr kumimoji="0" lang="en-US" sz="6600" b="0" i="0" u="none" strike="noStrike" kern="1200" cap="none" spc="-300" normalizeH="0" baseline="0" noProof="0" dirty="0" smtClean="0">
                <a:ln w="3175">
                  <a:noFill/>
                </a:ln>
                <a:solidFill>
                  <a:schemeClr val="tx1"/>
                </a:solidFill>
                <a:effectLst>
                  <a:outerShdw blurRad="50800" dist="38100" dir="2700000" algn="tl" rotWithShape="0">
                    <a:prstClr val="black">
                      <a:alpha val="40000"/>
                    </a:prstClr>
                  </a:outerShdw>
                </a:effectLst>
                <a:uLnTx/>
                <a:uFillTx/>
                <a:latin typeface="Segoe Light" pitchFamily="34" charset="0"/>
                <a:ea typeface="+mn-ea"/>
                <a:cs typeface="Arial" charset="0"/>
              </a:rPr>
              <a:t> </a:t>
            </a:r>
            <a:r>
              <a:rPr kumimoji="0" lang="hr-HR" sz="6600" b="1" i="0" u="none" strike="noStrike" kern="1200" cap="none" spc="-300" normalizeH="0" baseline="0" noProof="0" dirty="0" smtClean="0">
                <a:ln w="3175">
                  <a:noFill/>
                </a:ln>
                <a:solidFill>
                  <a:srgbClr val="0099FF"/>
                </a:solidFill>
                <a:effectLst>
                  <a:outerShdw blurRad="50800" dist="38100" dir="2700000" algn="tl" rotWithShape="0">
                    <a:prstClr val="black">
                      <a:alpha val="40000"/>
                    </a:prstClr>
                  </a:outerShdw>
                </a:effectLst>
                <a:uLnTx/>
                <a:uFillTx/>
                <a:latin typeface="Segoe Light" pitchFamily="34" charset="0"/>
                <a:ea typeface="+mn-ea"/>
                <a:cs typeface="Arial" charset="0"/>
              </a:rPr>
              <a:t>hvala </a:t>
            </a:r>
            <a:r>
              <a:rPr kumimoji="0" lang="en-US" sz="6600" b="0" i="0" u="none" strike="noStrike" kern="1200" cap="none" spc="-150" normalizeH="0" baseline="0" noProof="0" dirty="0" smtClean="0">
                <a:ln w="3175">
                  <a:noFill/>
                </a:ln>
                <a:solidFill>
                  <a:schemeClr val="tx1"/>
                </a:solidFill>
                <a:effectLst>
                  <a:outerShdw blurRad="50800" dist="38100" dir="2700000" algn="tl" rotWithShape="0">
                    <a:prstClr val="black">
                      <a:alpha val="40000"/>
                    </a:prstClr>
                  </a:outerShdw>
                </a:effectLst>
                <a:uLnTx/>
                <a:uFillTx/>
                <a:latin typeface="Segoe Light" pitchFamily="34" charset="0"/>
                <a:ea typeface="+mn-ea"/>
                <a:cs typeface="Arial" charset="0"/>
              </a:rPr>
              <a:t>}</a:t>
            </a:r>
            <a:endParaRPr kumimoji="0" lang="en-US" sz="6600" b="0" i="0" u="none" strike="noStrike" kern="1200" cap="none" spc="-150" normalizeH="0" baseline="0" noProof="0" dirty="0">
              <a:ln w="3175">
                <a:noFill/>
              </a:ln>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extLst>
      <p:ext uri="{BB962C8B-B14F-4D97-AF65-F5344CB8AC3E}">
        <p14:creationId xmlns:p14="http://schemas.microsoft.com/office/powerpoint/2010/main" val="410035320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Sadržaj</a:t>
            </a:r>
            <a:endParaRPr lang="en-US" dirty="0"/>
          </a:p>
        </p:txBody>
      </p:sp>
      <p:sp>
        <p:nvSpPr>
          <p:cNvPr id="3" name="Text Placeholder 2"/>
          <p:cNvSpPr>
            <a:spLocks noGrp="1"/>
          </p:cNvSpPr>
          <p:nvPr>
            <p:ph type="body" sz="quarter" idx="10"/>
          </p:nvPr>
        </p:nvSpPr>
        <p:spPr>
          <a:xfrm>
            <a:off x="381000" y="1411552"/>
            <a:ext cx="8382000" cy="3151632"/>
          </a:xfrm>
        </p:spPr>
        <p:txBody>
          <a:bodyPr/>
          <a:lstStyle/>
          <a:p>
            <a:endParaRPr lang="hr-HR" dirty="0" smtClean="0"/>
          </a:p>
          <a:p>
            <a:r>
              <a:rPr lang="hr-HR" dirty="0" smtClean="0"/>
              <a:t>Ukratko </a:t>
            </a:r>
            <a:r>
              <a:rPr lang="hr-HR" dirty="0"/>
              <a:t>o GPS-u</a:t>
            </a:r>
          </a:p>
          <a:p>
            <a:endParaRPr lang="hr-HR" dirty="0"/>
          </a:p>
          <a:p>
            <a:r>
              <a:rPr lang="hr-HR" dirty="0"/>
              <a:t>Location API</a:t>
            </a:r>
          </a:p>
          <a:p>
            <a:endParaRPr lang="hr-HR" dirty="0"/>
          </a:p>
          <a:p>
            <a:r>
              <a:rPr lang="hr-HR" dirty="0"/>
              <a:t>Bing Maps servisi</a:t>
            </a:r>
          </a:p>
        </p:txBody>
      </p:sp>
      <p:pic>
        <p:nvPicPr>
          <p:cNvPr id="4"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358105" y="1571625"/>
            <a:ext cx="2421940"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Preduvjeti</a:t>
            </a:r>
            <a:endParaRPr lang="en-US" dirty="0"/>
          </a:p>
        </p:txBody>
      </p:sp>
      <p:sp>
        <p:nvSpPr>
          <p:cNvPr id="3" name="Text Placeholder 2"/>
          <p:cNvSpPr>
            <a:spLocks noGrp="1"/>
          </p:cNvSpPr>
          <p:nvPr>
            <p:ph type="body" sz="quarter" idx="10"/>
          </p:nvPr>
        </p:nvSpPr>
        <p:spPr>
          <a:xfrm>
            <a:off x="381000" y="1411552"/>
            <a:ext cx="8382000" cy="3693319"/>
          </a:xfrm>
        </p:spPr>
        <p:txBody>
          <a:bodyPr/>
          <a:lstStyle/>
          <a:p>
            <a:endParaRPr lang="hr-HR" dirty="0" smtClean="0"/>
          </a:p>
          <a:p>
            <a:r>
              <a:rPr lang="en-US" dirty="0" smtClean="0"/>
              <a:t>Windows </a:t>
            </a:r>
            <a:r>
              <a:rPr lang="en-US" dirty="0"/>
              <a:t>7</a:t>
            </a:r>
          </a:p>
          <a:p>
            <a:endParaRPr lang="en-US" dirty="0"/>
          </a:p>
          <a:p>
            <a:r>
              <a:rPr lang="en-US" dirty="0"/>
              <a:t>Visual Studio 2010</a:t>
            </a:r>
          </a:p>
          <a:p>
            <a:endParaRPr lang="en-US" dirty="0"/>
          </a:p>
          <a:p>
            <a:r>
              <a:rPr lang="en-US" dirty="0"/>
              <a:t>Bing Maps Developer Account</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156176" y="188640"/>
            <a:ext cx="2908681"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Ukratko o GPS-u</a:t>
            </a:r>
            <a:endParaRPr lang="en-US" dirty="0"/>
          </a:p>
        </p:txBody>
      </p:sp>
      <p:sp>
        <p:nvSpPr>
          <p:cNvPr id="3" name="Text Placeholder 2"/>
          <p:cNvSpPr>
            <a:spLocks noGrp="1"/>
          </p:cNvSpPr>
          <p:nvPr>
            <p:ph type="body" sz="quarter" idx="10"/>
          </p:nvPr>
        </p:nvSpPr>
        <p:spPr>
          <a:xfrm>
            <a:off x="381000" y="1411552"/>
            <a:ext cx="8382000" cy="3016210"/>
          </a:xfrm>
        </p:spPr>
        <p:txBody>
          <a:bodyPr/>
          <a:lstStyle/>
          <a:p>
            <a:endParaRPr lang="vi-VN" dirty="0"/>
          </a:p>
          <a:p>
            <a:r>
              <a:rPr lang="vi-VN" dirty="0"/>
              <a:t>Global Positioning System</a:t>
            </a:r>
          </a:p>
          <a:p>
            <a:endParaRPr lang="vi-VN" dirty="0"/>
          </a:p>
          <a:p>
            <a:r>
              <a:rPr lang="vi-VN" dirty="0"/>
              <a:t>Hardver odrađuje "prljavi" posao</a:t>
            </a:r>
          </a:p>
          <a:p>
            <a:pPr lvl="1"/>
            <a:r>
              <a:rPr lang="vi-VN" dirty="0"/>
              <a:t>NMEA 0183</a:t>
            </a:r>
          </a:p>
          <a:p>
            <a:pPr lvl="1"/>
            <a:r>
              <a:rPr lang="vi-VN" dirty="0"/>
              <a:t>RS-422 (4800, N, 1)</a:t>
            </a:r>
          </a:p>
        </p:txBody>
      </p:sp>
    </p:spTree>
    <p:extLst>
      <p:ext uri="{BB962C8B-B14F-4D97-AF65-F5344CB8AC3E}">
        <p14:creationId xmlns:p14="http://schemas.microsoft.com/office/powerpoint/2010/main" val="422681178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Ukratko o GPS-u</a:t>
            </a:r>
            <a:endParaRPr lang="en-US" dirty="0"/>
          </a:p>
        </p:txBody>
      </p:sp>
      <p:sp>
        <p:nvSpPr>
          <p:cNvPr id="3" name="Text Placeholder 2"/>
          <p:cNvSpPr>
            <a:spLocks noGrp="1"/>
          </p:cNvSpPr>
          <p:nvPr>
            <p:ph type="body" sz="quarter" idx="10"/>
          </p:nvPr>
        </p:nvSpPr>
        <p:spPr>
          <a:xfrm>
            <a:off x="381000" y="1411552"/>
            <a:ext cx="8382000" cy="984885"/>
          </a:xfrm>
        </p:spPr>
        <p:txBody>
          <a:bodyPr/>
          <a:lstStyle/>
          <a:p>
            <a:pPr>
              <a:defRPr/>
            </a:pPr>
            <a:endParaRPr lang="pl-PL" dirty="0"/>
          </a:p>
          <a:p>
            <a:pPr>
              <a:defRPr/>
            </a:pPr>
            <a:r>
              <a:rPr lang="pl-PL" dirty="0"/>
              <a:t>Spaja se uglavnom na serijski port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2636912"/>
            <a:ext cx="7601498" cy="4018086"/>
          </a:xfrm>
          <a:prstGeom prst="rect">
            <a:avLst/>
          </a:prstGeom>
          <a:effectLst/>
        </p:spPr>
      </p:pic>
    </p:spTree>
    <p:extLst>
      <p:ext uri="{BB962C8B-B14F-4D97-AF65-F5344CB8AC3E}">
        <p14:creationId xmlns:p14="http://schemas.microsoft.com/office/powerpoint/2010/main" val="39257996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Locaton API</a:t>
            </a:r>
            <a:endParaRPr lang="en-US" dirty="0"/>
          </a:p>
        </p:txBody>
      </p:sp>
      <p:sp>
        <p:nvSpPr>
          <p:cNvPr id="3" name="Text Placeholder 2"/>
          <p:cNvSpPr>
            <a:spLocks noGrp="1"/>
          </p:cNvSpPr>
          <p:nvPr>
            <p:ph type="body" sz="quarter" idx="10"/>
          </p:nvPr>
        </p:nvSpPr>
        <p:spPr>
          <a:xfrm>
            <a:off x="381000" y="1411552"/>
            <a:ext cx="8382000" cy="2406813"/>
          </a:xfrm>
        </p:spPr>
        <p:txBody>
          <a:bodyPr/>
          <a:lstStyle/>
          <a:p>
            <a:endParaRPr lang="en-US" dirty="0"/>
          </a:p>
          <a:p>
            <a:r>
              <a:rPr lang="en-US" dirty="0"/>
              <a:t>Windows Sensors and Location </a:t>
            </a:r>
            <a:r>
              <a:rPr lang="en-US" dirty="0" smtClean="0"/>
              <a:t>Platform</a:t>
            </a:r>
            <a:endParaRPr lang="hr-HR" dirty="0" smtClean="0"/>
          </a:p>
          <a:p>
            <a:pPr lvl="1"/>
            <a:r>
              <a:rPr lang="en-US" dirty="0" smtClean="0"/>
              <a:t>Windows </a:t>
            </a:r>
            <a:r>
              <a:rPr lang="en-US" dirty="0"/>
              <a:t>7</a:t>
            </a:r>
          </a:p>
          <a:p>
            <a:pPr lvl="1"/>
            <a:r>
              <a:rPr lang="en-US" dirty="0"/>
              <a:t>Windows Server 2008 R2</a:t>
            </a:r>
          </a:p>
          <a:p>
            <a:pPr lvl="1"/>
            <a:r>
              <a:rPr lang="en-US" dirty="0"/>
              <a:t>Windows Embedded 7</a:t>
            </a:r>
          </a:p>
        </p:txBody>
      </p:sp>
    </p:spTree>
    <p:extLst>
      <p:ext uri="{BB962C8B-B14F-4D97-AF65-F5344CB8AC3E}">
        <p14:creationId xmlns:p14="http://schemas.microsoft.com/office/powerpoint/2010/main" val="234833926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Locaton API</a:t>
            </a:r>
            <a:endParaRPr lang="en-US" dirty="0"/>
          </a:p>
        </p:txBody>
      </p:sp>
      <p:sp>
        <p:nvSpPr>
          <p:cNvPr id="3" name="Text Placeholder 2"/>
          <p:cNvSpPr>
            <a:spLocks noGrp="1"/>
          </p:cNvSpPr>
          <p:nvPr>
            <p:ph type="body" sz="quarter" idx="10"/>
          </p:nvPr>
        </p:nvSpPr>
        <p:spPr>
          <a:xfrm>
            <a:off x="381000" y="1411552"/>
            <a:ext cx="8382000" cy="2474524"/>
          </a:xfrm>
        </p:spPr>
        <p:txBody>
          <a:bodyPr/>
          <a:lstStyle/>
          <a:p>
            <a:endParaRPr lang="en-US" dirty="0"/>
          </a:p>
          <a:p>
            <a:r>
              <a:rPr lang="en-US" dirty="0" err="1"/>
              <a:t>Dostupna</a:t>
            </a:r>
            <a:r>
              <a:rPr lang="en-US" dirty="0"/>
              <a:t> </a:t>
            </a:r>
            <a:r>
              <a:rPr lang="en-US" dirty="0" err="1"/>
              <a:t>softverska</a:t>
            </a:r>
            <a:r>
              <a:rPr lang="en-US" dirty="0"/>
              <a:t> </a:t>
            </a:r>
            <a:r>
              <a:rPr lang="en-US" dirty="0" err="1"/>
              <a:t>emulacija</a:t>
            </a:r>
            <a:endParaRPr lang="en-US" dirty="0"/>
          </a:p>
          <a:p>
            <a:pPr lvl="1"/>
            <a:r>
              <a:rPr lang="en-US" dirty="0" err="1"/>
              <a:t>Geosense</a:t>
            </a:r>
            <a:endParaRPr lang="en-US" dirty="0"/>
          </a:p>
          <a:p>
            <a:pPr lvl="1"/>
            <a:r>
              <a:rPr lang="en-US" dirty="0"/>
              <a:t>GPS Direct Virtual Sensor Driver</a:t>
            </a:r>
          </a:p>
          <a:p>
            <a:endParaRPr lang="en-US" dirty="0"/>
          </a:p>
        </p:txBody>
      </p:sp>
      <p:pic>
        <p:nvPicPr>
          <p:cNvPr id="4"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rot="20607784">
            <a:off x="-26107" y="2961797"/>
            <a:ext cx="4897798" cy="3588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212368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5616" y="649805"/>
            <a:ext cx="7774782" cy="1523494"/>
          </a:xfrm>
        </p:spPr>
        <p:txBody>
          <a:bodyPr/>
          <a:lstStyle/>
          <a:p>
            <a:r>
              <a:rPr dirty="0" smtClean="0">
                <a:solidFill>
                  <a:schemeClr val="tx1"/>
                </a:solidFill>
                <a:latin typeface="Segoe Light" pitchFamily="34" charset="0"/>
              </a:rPr>
              <a:t>{</a:t>
            </a:r>
            <a:r>
              <a:rPr lang="hr-HR" dirty="0" smtClean="0">
                <a:solidFill>
                  <a:schemeClr val="tx1"/>
                </a:solidFill>
                <a:latin typeface="Segoe Light" pitchFamily="34" charset="0"/>
              </a:rPr>
              <a:t> Windows </a:t>
            </a:r>
            <a:r>
              <a:rPr lang="hr-HR" dirty="0">
                <a:solidFill>
                  <a:schemeClr val="tx1"/>
                </a:solidFill>
                <a:latin typeface="Segoe Light" pitchFamily="34" charset="0"/>
              </a:rPr>
              <a:t>7 Location </a:t>
            </a:r>
            <a:r>
              <a:rPr lang="hr-HR" dirty="0" smtClean="0">
                <a:solidFill>
                  <a:schemeClr val="tx1"/>
                </a:solidFill>
                <a:latin typeface="Segoe Light" pitchFamily="34" charset="0"/>
              </a:rPr>
              <a:t>API </a:t>
            </a:r>
            <a:r>
              <a:rPr dirty="0" smtClean="0">
                <a:solidFill>
                  <a:schemeClr val="tx1"/>
                </a:solidFill>
                <a:latin typeface="Segoe Light" pitchFamily="34" charset="0"/>
              </a:rPr>
              <a:t>}</a:t>
            </a:r>
            <a:r>
              <a:rPr lang="hr-HR" dirty="0" smtClean="0">
                <a:solidFill>
                  <a:schemeClr val="tx1"/>
                </a:solidFill>
                <a:latin typeface="Segoe Light" pitchFamily="34" charset="0"/>
              </a:rPr>
              <a:t/>
            </a:r>
            <a:br>
              <a:rPr lang="hr-HR" dirty="0" smtClean="0">
                <a:solidFill>
                  <a:schemeClr val="tx1"/>
                </a:solidFill>
                <a:latin typeface="Segoe Light" pitchFamily="34" charset="0"/>
              </a:rPr>
            </a:br>
            <a:endParaRPr lang="en-US" sz="2400"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Tree>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hr-HR" dirty="0"/>
              <a:t>Bing Maps servisi</a:t>
            </a:r>
            <a:endParaRPr lang="en-US" dirty="0"/>
          </a:p>
        </p:txBody>
      </p:sp>
      <p:sp>
        <p:nvSpPr>
          <p:cNvPr id="3" name="Text Placeholder 2"/>
          <p:cNvSpPr>
            <a:spLocks noGrp="1"/>
          </p:cNvSpPr>
          <p:nvPr>
            <p:ph type="body" sz="quarter" idx="10"/>
          </p:nvPr>
        </p:nvSpPr>
        <p:spPr>
          <a:xfrm>
            <a:off x="381000" y="1411552"/>
            <a:ext cx="8382000" cy="4136517"/>
          </a:xfrm>
        </p:spPr>
        <p:txBody>
          <a:bodyPr/>
          <a:lstStyle/>
          <a:p>
            <a:endParaRPr lang="hr-HR" dirty="0"/>
          </a:p>
          <a:p>
            <a:r>
              <a:rPr lang="hr-HR" dirty="0"/>
              <a:t>Bing Maps Developer Account</a:t>
            </a:r>
          </a:p>
          <a:p>
            <a:endParaRPr lang="hr-HR" dirty="0"/>
          </a:p>
          <a:p>
            <a:r>
              <a:rPr lang="hr-HR" dirty="0"/>
              <a:t>1000 "transakcija" dnevno</a:t>
            </a:r>
          </a:p>
          <a:p>
            <a:endParaRPr lang="hr-HR" dirty="0"/>
          </a:p>
          <a:p>
            <a:r>
              <a:rPr lang="hr-HR" dirty="0"/>
              <a:t>Potrebna Enterprise licenca za gotovi proizvod</a:t>
            </a:r>
          </a:p>
          <a:p>
            <a:endParaRPr lang="hr-HR"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Windows7">
  <a:themeElements>
    <a:clrScheme name="Launch Wave colors">
      <a:dk1>
        <a:srgbClr val="000000"/>
      </a:dk1>
      <a:lt1>
        <a:srgbClr val="FFFFFF"/>
      </a:lt1>
      <a:dk2>
        <a:srgbClr val="4D4D4D"/>
      </a:dk2>
      <a:lt2>
        <a:srgbClr val="CCCCCC"/>
      </a:lt2>
      <a:accent1>
        <a:srgbClr val="0099FF"/>
      </a:accent1>
      <a:accent2>
        <a:srgbClr val="FF3300"/>
      </a:accent2>
      <a:accent3>
        <a:srgbClr val="B0B3B2"/>
      </a:accent3>
      <a:accent4>
        <a:srgbClr val="8FD2FF"/>
      </a:accent4>
      <a:accent5>
        <a:srgbClr val="FF9379"/>
      </a:accent5>
      <a:accent6>
        <a:srgbClr val="E1E3E2"/>
      </a:accent6>
      <a:hlink>
        <a:srgbClr val="0099FF"/>
      </a:hlink>
      <a:folHlink>
        <a:srgbClr val="BEBEBE"/>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1"/>
        </a:lnRef>
        <a:fillRef idx="3">
          <a:schemeClr val="accent1"/>
        </a:fillRef>
        <a:effectRef idx="3">
          <a:schemeClr val="accent1"/>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Topic xmlns="19eac92a-de6b-4e67-82dd-0654a16185e4"/>
    <Audience_x0020__x002f__x0020_Role xmlns="19eac92a-de6b-4e67-82dd-0654a16185e4"/>
    <Technology xmlns="19eac92a-de6b-4e67-82dd-0654a16185e4"/>
    <Best_x0020_Bets xmlns="19eac92a-de6b-4e67-82dd-0654a16185e4">Yes</Best_x0020_Bets>
    <Language xmlns="19eac92a-de6b-4e67-82dd-0654a16185e4" xsi:nil="true"/>
    <Format xmlns="19eac92a-de6b-4e67-82dd-0654a16185e4" xsi:nil="true"/>
    <Industry xmlns="19eac92a-de6b-4e67-82dd-0654a16185e4" xsi:nil="true"/>
    <Product xmlns="19eac92a-de6b-4e67-82dd-0654a16185e4"/>
    <Date_x0020_Published xmlns="19eac92a-de6b-4e67-82dd-0654a16185e4" xsi:nil="true"/>
    <Description0 xmlns="19eac92a-de6b-4e67-82dd-0654a16185e4" xsi:nil="true"/>
    <Expiration_x0020_Date0 xmlns="19eac92a-de6b-4e67-82dd-0654a16185e4" xsi:nil="true"/>
    <Content_x0020_Category xmlns="19eac92a-de6b-4e67-82dd-0654a16185e4" xsi:nil="true"/>
    <Customer_x0020_Campaign xmlns="19eac92a-de6b-4e67-82dd-0654a16185e4"/>
    <Customer_x0020_Segment xmlns="19eac92a-de6b-4e67-82dd-0654a16185e4"/>
    <URL xmlns="19eac92a-de6b-4e67-82dd-0654a16185e4">
      <Url xsi:nil="true"/>
      <Description xsi:nil="true"/>
    </URL>
    <Distribution xmlns="19eac92a-de6b-4e67-82dd-0654a16185e4" xsi:nil="true"/>
    <Scenarios xmlns="19eac92a-de6b-4e67-82dd-0654a16185e4"/>
    <Sales_x0020_Cycle xmlns="19eac92a-de6b-4e67-82dd-0654a16185e4"/>
    <ContentType0 xmlns="19eac92a-de6b-4e67-82dd-0654a16185e4"/>
    <Search_x0020_Keywords xmlns="19eac92a-de6b-4e67-82dd-0654a16185e4" xsi:nil="true"/>
    <Technical_x0020_Level xmlns="19eac92a-de6b-4e67-82dd-0654a16185e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F11AABFF2C5AB42B36B57B737E3C20E" ma:contentTypeVersion="22" ma:contentTypeDescription="Create a new document." ma:contentTypeScope="" ma:versionID="5144f97e4723fcd667a14eb56b9968ba">
  <xsd:schema xmlns:xsd="http://www.w3.org/2001/XMLSchema" xmlns:p="http://schemas.microsoft.com/office/2006/metadata/properties" xmlns:ns2="19eac92a-de6b-4e67-82dd-0654a16185e4" targetNamespace="http://schemas.microsoft.com/office/2006/metadata/properties" ma:root="true" ma:fieldsID="b030b4c9c4c5dcc1fe81c59ca5bbfa01" ns2:_="">
    <xsd:import namespace="19eac92a-de6b-4e67-82dd-0654a16185e4"/>
    <xsd:element name="properties">
      <xsd:complexType>
        <xsd:sequence>
          <xsd:element name="documentManagement">
            <xsd:complexType>
              <xsd:all>
                <xsd:element ref="ns2:URL" minOccurs="0"/>
                <xsd:element ref="ns2:Description0" minOccurs="0"/>
                <xsd:element ref="ns2:Date_x0020_Published" minOccurs="0"/>
                <xsd:element ref="ns2:Expiration_x0020_Date0" minOccurs="0"/>
                <xsd:element ref="ns2:Content_x0020_Category" minOccurs="0"/>
                <xsd:element ref="ns2:Topic" minOccurs="0"/>
                <xsd:element ref="ns2:ContentType0" minOccurs="0"/>
                <xsd:element ref="ns2:Format" minOccurs="0"/>
                <xsd:element ref="ns2:Search_x0020_Keywords" minOccurs="0"/>
                <xsd:element ref="ns2:Distribution" minOccurs="0"/>
                <xsd:element ref="ns2:Technical_x0020_Level" minOccurs="0"/>
                <xsd:element ref="ns2:Audience_x0020__x002f__x0020_Role" minOccurs="0"/>
                <xsd:element ref="ns2:Technology" minOccurs="0"/>
                <xsd:element ref="ns2:Scenarios" minOccurs="0"/>
                <xsd:element ref="ns2:Product" minOccurs="0"/>
                <xsd:element ref="ns2:Customer_x0020_Campaign" minOccurs="0"/>
                <xsd:element ref="ns2:Industry" minOccurs="0"/>
                <xsd:element ref="ns2:Customer_x0020_Segment" minOccurs="0"/>
                <xsd:element ref="ns2:Sales_x0020_Cycle" minOccurs="0"/>
                <xsd:element ref="ns2:Language" minOccurs="0"/>
                <xsd:element ref="ns2:Best_x0020_Bets" minOccurs="0"/>
              </xsd:all>
            </xsd:complexType>
          </xsd:element>
        </xsd:sequence>
      </xsd:complexType>
    </xsd:element>
  </xsd:schema>
  <xsd:schema xmlns:xsd="http://www.w3.org/2001/XMLSchema" xmlns:dms="http://schemas.microsoft.com/office/2006/documentManagement/types" targetNamespace="19eac92a-de6b-4e67-82dd-0654a16185e4" elementFormDefault="qualified">
    <xsd:import namespace="http://schemas.microsoft.com/office/2006/documentManagement/types"/>
    <xsd:element name="URL" ma:index="8" nillable="true" ma:displayName="URL" ma:default="" ma:description="(Description placeholder area!)" ma:format="Hyperlink" ma:internalName="URL">
      <xsd:complexType>
        <xsd:complexContent>
          <xsd:extension base="dms:URL">
            <xsd:sequence>
              <xsd:element name="Url" type="dms:ValidUrl" minOccurs="0" nillable="true"/>
              <xsd:element name="Description" type="xsd:string" nillable="true"/>
            </xsd:sequence>
          </xsd:extension>
        </xsd:complexContent>
      </xsd:complexType>
    </xsd:element>
    <xsd:element name="Description0" ma:index="9" nillable="true" ma:displayName="Description" ma:description="(Description placeholder area!)" ma:internalName="Description0">
      <xsd:simpleType>
        <xsd:restriction base="dms:Note"/>
      </xsd:simpleType>
    </xsd:element>
    <xsd:element name="Date_x0020_Published" ma:index="10" nillable="true" ma:displayName="Date Published" ma:description="(Description placeholder area!)" ma:format="DateOnly" ma:internalName="Date_x0020_Published">
      <xsd:simpleType>
        <xsd:restriction base="dms:DateTime"/>
      </xsd:simpleType>
    </xsd:element>
    <xsd:element name="Expiration_x0020_Date0" ma:index="11" nillable="true" ma:displayName="Expiration Date" ma:description="(Description placeholder area!)" ma:format="DateOnly" ma:internalName="Expiration_x0020_Date0">
      <xsd:simpleType>
        <xsd:restriction base="dms:DateTime"/>
      </xsd:simpleType>
    </xsd:element>
    <xsd:element name="Content_x0020_Category" ma:index="12" nillable="true" ma:displayName="Content Category" ma:description="(Description placeholder area!)" ma:format="Dropdown" ma:internalName="Content_x0020_Category">
      <xsd:simpleType>
        <xsd:restriction base="dms:Choice">
          <xsd:enumeration value="Technical"/>
          <xsd:enumeration value="Non-Technical"/>
        </xsd:restriction>
      </xsd:simpleType>
    </xsd:element>
    <xsd:element name="Topic" ma:index="13" nillable="true" ma:displayName="Topic" ma:description="(Description placeholder area!)" ma:internalName="Topic">
      <xsd:complexType>
        <xsd:complexContent>
          <xsd:extension base="dms:MultiChoice">
            <xsd:sequence>
              <xsd:element name="Value" maxOccurs="unbounded" minOccurs="0" nillable="true">
                <xsd:simpleType>
                  <xsd:restriction base="dms:Choice">
                    <xsd:enumeration value="All"/>
                    <xsd:enumeration value="Business Value"/>
                    <xsd:enumeration value="Deployment"/>
                    <xsd:enumeration value="Features &amp; Usability"/>
                    <xsd:enumeration value="Launch Wave"/>
                    <xsd:enumeration value="Pricing &amp; Licensing"/>
                    <xsd:enumeration value="Management &amp; Operations"/>
                    <xsd:enumeration value="Planning &amp; Architecture"/>
                    <xsd:enumeration value="Product Strategy &amp; Futures"/>
                    <xsd:enumeration value="Security"/>
                    <xsd:enumeration value="Selling Strategies"/>
                    <xsd:enumeration value="Solution Development"/>
                    <xsd:enumeration value="Support &amp; Troubleshooting"/>
                  </xsd:restriction>
                </xsd:simpleType>
              </xsd:element>
            </xsd:sequence>
          </xsd:extension>
        </xsd:complexContent>
      </xsd:complexType>
    </xsd:element>
    <xsd:element name="ContentType0" ma:index="14" nillable="true" ma:displayName="ContentType" ma:description="(Description placeholder area!)" ma:internalName="ContentType0">
      <xsd:complexType>
        <xsd:complexContent>
          <xsd:extension base="dms:MultiChoice">
            <xsd:sequence>
              <xsd:element name="Value" maxOccurs="unbounded" minOccurs="0" nillable="true">
                <xsd:simpleType>
                  <xsd:restriction base="dms:Choice">
                    <xsd:enumeration value="Sales Tools"/>
                    <xsd:enumeration value="Product Information"/>
                    <xsd:enumeration value="Industry Evidence"/>
                    <xsd:enumeration value="Customer/Partner Evidence"/>
                    <xsd:enumeration value="Internal Training"/>
                    <xsd:enumeration value="External Training"/>
                    <xsd:enumeration value="Marketing Materials"/>
                    <xsd:enumeration value="Technical Information"/>
                    <xsd:enumeration value="Compete Information"/>
                  </xsd:restriction>
                </xsd:simpleType>
              </xsd:element>
            </xsd:sequence>
          </xsd:extension>
        </xsd:complexContent>
      </xsd:complexType>
    </xsd:element>
    <xsd:element name="Format" ma:index="15" nillable="true" ma:displayName="Format" ma:description="(Description placeholder area!)" ma:format="Dropdown" ma:internalName="Format">
      <xsd:simpleType>
        <xsd:restriction base="dms:Choice">
          <xsd:enumeration value="Analyst Report"/>
          <xsd:enumeration value="Brochure"/>
          <xsd:enumeration value="Case Study"/>
          <xsd:enumeration value="Cookbook"/>
          <xsd:enumeration value="Course"/>
          <xsd:enumeration value="Datasheet"/>
          <xsd:enumeration value="Demo/Scripts"/>
          <xsd:enumeration value="Discussions Guide/Battlecard"/>
          <xsd:enumeration value="Drive Time"/>
          <xsd:enumeration value="Email Template"/>
          <xsd:enumeration value="Fact Sheet"/>
          <xsd:enumeration value="FAQ"/>
          <xsd:enumeration value="Industry/Market Research"/>
          <xsd:enumeration value="Job Aids"/>
          <xsd:enumeration value="Pitch Card/Talking Points"/>
          <xsd:enumeration value="Planning Documents"/>
          <xsd:enumeration value="Positioning/Messaging Framework"/>
          <xsd:enumeration value="Presentation"/>
          <xsd:enumeration value="Press Release/Announcement"/>
          <xsd:enumeration value="Product Guide"/>
          <xsd:enumeration value="Screenshots"/>
          <xsd:enumeration value="Technical Guide/Howto"/>
          <xsd:enumeration value="Toolkit"/>
          <xsd:enumeration value="Video"/>
          <xsd:enumeration value="Webcast"/>
          <xsd:enumeration value="Whitepaper"/>
        </xsd:restriction>
      </xsd:simpleType>
    </xsd:element>
    <xsd:element name="Search_x0020_Keywords" ma:index="16" nillable="true" ma:displayName="Search Keywords" ma:description="(Description placeholder area!)" ma:internalName="Search_x0020_Keywords">
      <xsd:simpleType>
        <xsd:restriction base="dms:Note"/>
      </xsd:simpleType>
    </xsd:element>
    <xsd:element name="Distribution" ma:index="17" nillable="true" ma:displayName="Distribution" ma:description="(Description placeholder area!)" ma:format="Dropdown" ma:internalName="Distribution">
      <xsd:simpleType>
        <xsd:restriction base="dms:Choice">
          <xsd:enumeration value="Microsoft Confidential"/>
          <xsd:enumeration value="Partner Ready"/>
          <xsd:enumeration value="Customer Ready"/>
        </xsd:restriction>
      </xsd:simpleType>
    </xsd:element>
    <xsd:element name="Technical_x0020_Level" ma:index="18" nillable="true" ma:displayName="Technical Level" ma:description="(Description placeholder area!)" ma:format="Dropdown" ma:internalName="Technical_x0020_Level">
      <xsd:simpleType>
        <xsd:restriction base="dms:Choice">
          <xsd:enumeration value="100"/>
          <xsd:enumeration value="200"/>
          <xsd:enumeration value="300"/>
          <xsd:enumeration value="400"/>
        </xsd:restriction>
      </xsd:simpleType>
    </xsd:element>
    <xsd:element name="Audience_x0020__x002f__x0020_Role" ma:index="19" nillable="true" ma:displayName="Audience / Role" ma:description="(Description placeholder area!)" ma:internalName="Audience_x0020__x002f__x0020_Role">
      <xsd:complexType>
        <xsd:complexContent>
          <xsd:extension base="dms:MultiChoice">
            <xsd:sequence>
              <xsd:element name="Value" maxOccurs="unbounded" minOccurs="0" nillable="true">
                <xsd:simpleType>
                  <xsd:restriction base="dms:Choice">
                    <xsd:enumeration value="Business Decision Maker"/>
                    <xsd:enumeration value="Technical Decision Maker"/>
                    <xsd:enumeration value="IT Manager/IT Professional"/>
                    <xsd:enumeration value="Developer"/>
                    <xsd:enumeration value="Partner"/>
                    <xsd:enumeration value="Microsoft Field"/>
                  </xsd:restriction>
                </xsd:simpleType>
              </xsd:element>
            </xsd:sequence>
          </xsd:extension>
        </xsd:complexContent>
      </xsd:complexType>
    </xsd:element>
    <xsd:element name="Technology" ma:index="20" nillable="true" ma:displayName="Technology" ma:description="(Description placeholder area!)" ma:internalName="Technology">
      <xsd:complexType>
        <xsd:complexContent>
          <xsd:extension base="dms:MultiChoice">
            <xsd:sequence>
              <xsd:element name="Value" maxOccurs="unbounded" minOccurs="0" nillable="true">
                <xsd:simpleType>
                  <xsd:restriction base="dms:Choice">
                    <xsd:enumeration value="Virtualization"/>
                    <xsd:enumeration value="Terminal Services (TS)"/>
                    <xsd:enumeration value="Active Directory Domain Services (AD DS)"/>
                    <xsd:enumeration value="Windows Sharepoint Services (WSS)"/>
                    <xsd:enumeration value="Internet Information Server (IIS)"/>
                    <xsd:enumeration value="Server Core"/>
                    <xsd:enumeration value="PowerShell"/>
                    <xsd:enumeration value="BitLocker"/>
                    <xsd:enumeration value="Network Access Protection (NAP)"/>
                    <xsd:enumeration value="Windows Deployment Services (WDS)"/>
                    <xsd:enumeration value="Rights Management Services (RMS)"/>
                    <xsd:enumeration value="Server Manager"/>
                  </xsd:restriction>
                </xsd:simpleType>
              </xsd:element>
            </xsd:sequence>
          </xsd:extension>
        </xsd:complexContent>
      </xsd:complexType>
    </xsd:element>
    <xsd:element name="Scenarios" ma:index="21" nillable="true" ma:displayName="Scenarios" ma:description="(Description placeholder area!)" ma:internalName="Scenarios">
      <xsd:complexType>
        <xsd:complexContent>
          <xsd:extension base="dms:MultiChoice">
            <xsd:sequence>
              <xsd:element name="Value" maxOccurs="unbounded" minOccurs="0" nillable="true">
                <xsd:simpleType>
                  <xsd:restriction base="dms:Choice">
                    <xsd:enumeration value="Windows Server Virtualization"/>
                    <xsd:enumeration value="Centralized Application Access"/>
                    <xsd:enumeration value="Windows Server and the Branch Office"/>
                    <xsd:enumeration value="Security and Policy Enforcement"/>
                    <xsd:enumeration value="Web and Application Platform"/>
                    <xsd:enumeration value="Server Management"/>
                    <xsd:enumeration value="High Availability"/>
                  </xsd:restriction>
                </xsd:simpleType>
              </xsd:element>
            </xsd:sequence>
          </xsd:extension>
        </xsd:complexContent>
      </xsd:complexType>
    </xsd:element>
    <xsd:element name="Product" ma:index="22" nillable="true" ma:displayName="Product" ma:description="(Description placeholder area!)" ma:internalName="Product">
      <xsd:complexType>
        <xsd:complexContent>
          <xsd:extension base="dms:MultiChoice">
            <xsd:sequence>
              <xsd:element name="Value" maxOccurs="unbounded" minOccurs="0" nillable="true">
                <xsd:simpleType>
                  <xsd:restriction base="dms:Choice">
                    <xsd:enumeration value="Windows Server 2008"/>
                    <xsd:enumeration value="Windows Server 2003"/>
                    <xsd:enumeration value="SQL Server 2008"/>
                    <xsd:enumeration value="SQL Server 2005"/>
                    <xsd:enumeration value="Visual Studio 2008"/>
                    <xsd:enumeration value="Visual Studio 2005"/>
                  </xsd:restriction>
                </xsd:simpleType>
              </xsd:element>
            </xsd:sequence>
          </xsd:extension>
        </xsd:complexContent>
      </xsd:complexType>
    </xsd:element>
    <xsd:element name="Customer_x0020_Campaign" ma:index="23" nillable="true" ma:displayName="Customer Campaign" ma:description="(Description placeholder area!)" ma:internalName="Customer_x0020_Campaign">
      <xsd:complexType>
        <xsd:complexContent>
          <xsd:extension base="dms:MultiChoice">
            <xsd:sequence>
              <xsd:element name="Value" maxOccurs="unbounded" minOccurs="0" nillable="true">
                <xsd:simpleType>
                  <xsd:restriction base="dms:Choice">
                    <xsd:enumeration value="Core I/O"/>
                    <xsd:enumeration value="APO"/>
                    <xsd:enumeration value="First Server"/>
                    <xsd:enumeration value="RDP"/>
                    <xsd:enumeration value="Right Server"/>
                  </xsd:restriction>
                </xsd:simpleType>
              </xsd:element>
            </xsd:sequence>
          </xsd:extension>
        </xsd:complexContent>
      </xsd:complexType>
    </xsd:element>
    <xsd:element name="Industry" ma:index="24" nillable="true" ma:displayName="Industry" ma:description="(Description placeholder area!)" ma:format="Dropdown" ma:internalName="Industry">
      <xsd:simpleType>
        <xsd:restriction base="dms:Choice">
          <xsd:enumeration value="All"/>
          <xsd:enumeration value="Manufacturing"/>
          <xsd:enumeration value="Financial Services"/>
          <xsd:enumeration value="Government / Public Sector"/>
          <xsd:enumeration value="Transportation"/>
          <xsd:enumeration value="Healthcare"/>
          <xsd:enumeration value="Education"/>
          <xsd:enumeration value="Communications"/>
          <xsd:enumeration value="High-Tech"/>
          <xsd:enumeration value="Retail &amp; Hospitality"/>
          <xsd:enumeration value="None"/>
        </xsd:restriction>
      </xsd:simpleType>
    </xsd:element>
    <xsd:element name="Customer_x0020_Segment" ma:index="25" nillable="true" ma:displayName="Customer Segment" ma:description="(Description placeholder area!)" ma:internalName="Customer_x0020_Segment">
      <xsd:complexType>
        <xsd:complexContent>
          <xsd:extension base="dms:MultiChoice">
            <xsd:sequence>
              <xsd:element name="Value" maxOccurs="unbounded" minOccurs="0" nillable="true">
                <xsd:simpleType>
                  <xsd:restriction base="dms:Choice">
                    <xsd:enumeration value="All"/>
                    <xsd:enumeration value="Enterprise"/>
                    <xsd:enumeration value="Medium Enterprise"/>
                    <xsd:enumeration value="Small Business"/>
                    <xsd:enumeration value="OEM"/>
                    <xsd:enumeration value="Academic"/>
                    <xsd:enumeration value="ISV"/>
                    <xsd:enumeration value="SI"/>
                  </xsd:restriction>
                </xsd:simpleType>
              </xsd:element>
            </xsd:sequence>
          </xsd:extension>
        </xsd:complexContent>
      </xsd:complexType>
    </xsd:element>
    <xsd:element name="Sales_x0020_Cycle" ma:index="26" nillable="true" ma:displayName="Sales Cycle" ma:description="(Description placeholder area!)" ma:internalName="Sales_x0020_Cycle">
      <xsd:complexType>
        <xsd:complexContent>
          <xsd:extension base="dms:MultiChoice">
            <xsd:sequence>
              <xsd:element name="Value" maxOccurs="unbounded" minOccurs="0" nillable="true">
                <xsd:simpleType>
                  <xsd:restriction base="dms:Choice">
                    <xsd:enumeration value="Demand Generation"/>
                    <xsd:enumeration value="Prospect"/>
                    <xsd:enumeration value="Qualify"/>
                    <xsd:enumeration value="Develop"/>
                    <xsd:enumeration value="Solution"/>
                    <xsd:enumeration value="Proof of Concept"/>
                  </xsd:restriction>
                </xsd:simpleType>
              </xsd:element>
            </xsd:sequence>
          </xsd:extension>
        </xsd:complexContent>
      </xsd:complexType>
    </xsd:element>
    <xsd:element name="Language" ma:index="27" nillable="true" ma:displayName="Language" ma:description="(Description placeholder area!)" ma:format="Dropdown" ma:internalName="Language">
      <xsd:simpleType>
        <xsd:restriction base="dms:Choice">
          <xsd:enumeration value="English"/>
          <xsd:enumeration value="German"/>
          <xsd:enumeration value="Spanish"/>
          <xsd:enumeration value="Simplified Chinese"/>
          <xsd:enumeration value="Japanese"/>
          <xsd:enumeration value="French"/>
          <xsd:enumeration value="Portuguese"/>
          <xsd:enumeration value="Other"/>
        </xsd:restriction>
      </xsd:simpleType>
    </xsd:element>
    <xsd:element name="Best_x0020_Bets" ma:index="28" nillable="true" ma:displayName="Best Bets" ma:default="Yes" ma:format="RadioButtons" ma:internalName="Best_x0020_Bets">
      <xsd:simpleType>
        <xsd:restriction base="dms:Choice">
          <xsd:enumeration value="Yes"/>
          <xsd:enumeration value="No"/>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4.xml><?xml version="1.0" encoding="utf-8"?>
<outs:outSpaceData xmlns:outs="http://schemas.microsoft.com/office/2009/outspace/metadata">
  <outs:relatedDates>
    <outs:relatedDate>
      <outs:type>3</outs:type>
      <outs:displayName>Last Modified</outs:displayName>
      <outs:dateTime>2009-10-29T14:27:36Z</outs:dateTime>
      <outs:isPinned>true</outs:isPinned>
    </outs:relatedDate>
    <outs:relatedDate>
      <outs:type>2</outs:type>
      <outs:displayName>Created</outs:displayName>
      <outs:dateTime>2009-02-23T06:40:54Z</outs:dateTime>
      <outs:isPinned>true</outs:isPinned>
    </outs:relatedDate>
    <outs:relatedDate>
      <outs:type>4</outs:type>
      <outs:displayName>Last Printed</outs:displayName>
      <outs:dateTime/>
      <outs:isPinned>true</outs:isPinned>
    </outs:relatedDate>
    <outs:relatedDate>
      <outs:type>1</outs:type>
      <outs:displayName>Date Published</outs:displayName>
      <outs:dateTime/>
      <outs:isPinned>true</outs:isPinned>
    </outs:relatedDate>
    <outs:relatedDate>
      <outs:type>1</outs:type>
      <outs:displayName>Expiration Date</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
      <outs:type>1</outs:type>
      <outs:displayName>URL</outs:displayName>
      <outs:uri/>
      <outs:isPinned>true</outs:isPinned>
    </outs:relatedDocument>
  </outs:relatedDocuments>
  <outs:relatedPeople>
    <outs:relatedPeopleItem>
      <outs:category>Author</outs:category>
      <outs:people>
        <outs:relatedPerson>
          <outs:displayName>Josip</outs:displayName>
          <outs:accountName/>
        </outs:relatedPerson>
      </outs:people>
      <outs:source>0</outs:source>
      <outs:isPinned>true</outs:isPinned>
    </outs:relatedPeopleItem>
    <outs:relatedPeopleItem>
      <outs:category>Last modified by</outs:category>
      <outs:people>
        <outs:relatedPerson>
          <outs:displayName>Josip</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Topic</outs:propertyName>
      <outs:isPinned>false</outs:isPinned>
    </outs:propertyMetadata>
    <outs:propertyMetadata>
      <outs:type>1</outs:type>
      <outs:propertyId>0</outs:propertyId>
      <outs:propertyName>Audience / Role</outs:propertyName>
      <outs:isPinned>false</outs:isPinned>
    </outs:propertyMetadata>
    <outs:propertyMetadata>
      <outs:type>1</outs:type>
      <outs:propertyId>0</outs:propertyId>
      <outs:propertyName>Technology</outs:propertyName>
      <outs:isPinned>false</outs:isPinned>
    </outs:propertyMetadata>
    <outs:propertyMetadata>
      <outs:type>1</outs:type>
      <outs:propertyId>0</outs:propertyId>
      <outs:propertyName>Best Bets</outs:propertyName>
      <outs:isPinned>false</outs:isPinned>
    </outs:propertyMetadata>
    <outs:propertyMetadata>
      <outs:type>1</outs:type>
      <outs:propertyId>0</outs:propertyId>
      <outs:propertyName>Language</outs:propertyName>
      <outs:isPinned>false</outs:isPinned>
    </outs:propertyMetadata>
    <outs:propertyMetadata>
      <outs:type>1</outs:type>
      <outs:propertyId>0</outs:propertyId>
      <outs:propertyName>Format</outs:propertyName>
      <outs:isPinned>false</outs:isPinned>
    </outs:propertyMetadata>
    <outs:propertyMetadata>
      <outs:type>1</outs:type>
      <outs:propertyId>0</outs:propertyId>
      <outs:propertyName>Industry</outs:propertyName>
      <outs:isPinned>false</outs:isPinned>
    </outs:propertyMetadata>
    <outs:propertyMetadata>
      <outs:type>1</outs:type>
      <outs:propertyId>0</outs:propertyId>
      <outs:propertyName>Product</outs:propertyName>
      <outs:isPinned>false</outs:isPinned>
    </outs:propertyMetadata>
    <outs:propertyMetadata>
      <outs:type>1</outs:type>
      <outs:propertyId>0</outs:propertyId>
      <outs:propertyName>Description</outs:propertyName>
      <outs:isPinned>false</outs:isPinned>
    </outs:propertyMetadata>
    <outs:propertyMetadata>
      <outs:type>1</outs:type>
      <outs:propertyId>0</outs:propertyId>
      <outs:propertyName>Content Category</outs:propertyName>
      <outs:isPinned>false</outs:isPinned>
    </outs:propertyMetadata>
    <outs:propertyMetadata>
      <outs:type>1</outs:type>
      <outs:propertyId>0</outs:propertyId>
      <outs:propertyName>Customer Campaign</outs:propertyName>
      <outs:isPinned>false</outs:isPinned>
    </outs:propertyMetadata>
    <outs:propertyMetadata>
      <outs:type>1</outs:type>
      <outs:propertyId>0</outs:propertyId>
      <outs:propertyName>Customer Segment</outs:propertyName>
      <outs:isPinned>false</outs:isPinned>
    </outs:propertyMetadata>
    <outs:propertyMetadata>
      <outs:type>1</outs:type>
      <outs:propertyId>0</outs:propertyId>
      <outs:propertyName>Distribution</outs:propertyName>
      <outs:isPinned>false</outs:isPinned>
    </outs:propertyMetadata>
    <outs:propertyMetadata>
      <outs:type>1</outs:type>
      <outs:propertyId>0</outs:propertyId>
      <outs:propertyName>Scenarios</outs:propertyName>
      <outs:isPinned>false</outs:isPinned>
    </outs:propertyMetadata>
    <outs:propertyMetadata>
      <outs:type>1</outs:type>
      <outs:propertyId>0</outs:propertyId>
      <outs:propertyName>Sales Cycle</outs:propertyName>
      <outs:isPinned>false</outs:isPinned>
    </outs:propertyMetadata>
    <outs:propertyMetadata>
      <outs:type>1</outs:type>
      <outs:propertyId>0</outs:propertyId>
      <outs:propertyName>ContentType</outs:propertyName>
      <outs:isPinned>false</outs:isPinned>
    </outs:propertyMetadata>
    <outs:propertyMetadata>
      <outs:type>1</outs:type>
      <outs:propertyId>0</outs:propertyId>
      <outs:propertyName>Search Keywords</outs:propertyName>
      <outs:isPinned>false</outs:isPinned>
    </outs:propertyMetadata>
    <outs:propertyMetadata>
      <outs:type>1</outs:type>
      <outs:propertyId>0</outs:propertyId>
      <outs:propertyName>Technical Level</outs:propertyName>
      <outs:isPinned>false</outs:isPinned>
    </outs:propertyMetadata>
  </propertyMetadataList>
  <outs:corruptMetadataWasLost/>
</outs:outSpaceData>
</file>

<file path=customXml/itemProps1.xml><?xml version="1.0" encoding="utf-8"?>
<ds:datastoreItem xmlns:ds="http://schemas.openxmlformats.org/officeDocument/2006/customXml" ds:itemID="{E6C8CAF3-02BC-4BFF-85A5-2778E9F7EC4B}">
  <ds:schemaRefs>
    <ds:schemaRef ds:uri="http://schemas.microsoft.com/sharepoint/v3/contenttype/forms"/>
  </ds:schemaRefs>
</ds:datastoreItem>
</file>

<file path=customXml/itemProps2.xml><?xml version="1.0" encoding="utf-8"?>
<ds:datastoreItem xmlns:ds="http://schemas.openxmlformats.org/officeDocument/2006/customXml" ds:itemID="{B1ED6D30-E620-4FC7-BF5E-C9FE8C943471}">
  <ds:schemaRefs>
    <ds:schemaRef ds:uri="http://www.w3.org/XML/1998/namespace"/>
    <ds:schemaRef ds:uri="http://schemas.openxmlformats.org/package/2006/metadata/core-properties"/>
    <ds:schemaRef ds:uri="http://schemas.microsoft.com/office/2006/documentManagement/types"/>
    <ds:schemaRef ds:uri="http://purl.org/dc/terms/"/>
    <ds:schemaRef ds:uri="http://schemas.microsoft.com/office/2006/metadata/properties"/>
    <ds:schemaRef ds:uri="http://purl.org/dc/elements/1.1/"/>
    <ds:schemaRef ds:uri="http://purl.org/dc/dcmitype/"/>
    <ds:schemaRef ds:uri="19eac92a-de6b-4e67-82dd-0654a16185e4"/>
  </ds:schemaRefs>
</ds:datastoreItem>
</file>

<file path=customXml/itemProps3.xml><?xml version="1.0" encoding="utf-8"?>
<ds:datastoreItem xmlns:ds="http://schemas.openxmlformats.org/officeDocument/2006/customXml" ds:itemID="{916F31BD-79C9-4B8C-90D8-CA6B678B3D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eac92a-de6b-4e67-82dd-0654a16185e4"/>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4.xml><?xml version="1.0" encoding="utf-8"?>
<ds:datastoreItem xmlns:ds="http://schemas.openxmlformats.org/officeDocument/2006/customXml" ds:itemID="{4279AD6D-E3A6-4B65-B737-1498DA63FA6F}">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Windows7</Template>
  <TotalTime>269</TotalTime>
  <Words>1861</Words>
  <Application>Microsoft Office PowerPoint</Application>
  <PresentationFormat>On-screen Show (4:3)</PresentationFormat>
  <Paragraphs>180</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Windows7</vt:lpstr>
      <vt:lpstr>White with Courier font for code slides</vt:lpstr>
      <vt:lpstr>Bing Maps     for Developers</vt:lpstr>
      <vt:lpstr>Sadržaj</vt:lpstr>
      <vt:lpstr>Preduvjeti</vt:lpstr>
      <vt:lpstr>Ukratko o GPS-u</vt:lpstr>
      <vt:lpstr>Ukratko o GPS-u</vt:lpstr>
      <vt:lpstr>Locaton API</vt:lpstr>
      <vt:lpstr>Locaton API</vt:lpstr>
      <vt:lpstr>{ Windows 7 Location API } </vt:lpstr>
      <vt:lpstr>Bing Maps servisi</vt:lpstr>
      <vt:lpstr>Bing Maps servisi</vt:lpstr>
      <vt:lpstr>Bing Maps servisi</vt:lpstr>
      <vt:lpstr>{ Bing Maps - Imagery } </vt:lpstr>
      <vt:lpstr>PowerPoint Presentation</vt:lpstr>
      <vt:lpstr>PowerPoint Presentation</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Naslov prezentacije { i neki podnaslov }</dc:title>
  <dc:subject>Croatia Community</dc:subject>
  <dc:creator>Josip</dc:creator>
  <cp:lastModifiedBy>Josip Medved</cp:lastModifiedBy>
  <cp:revision>56</cp:revision>
  <dcterms:created xsi:type="dcterms:W3CDTF">2009-02-23T06:40:54Z</dcterms:created>
  <dcterms:modified xsi:type="dcterms:W3CDTF">2010-06-17T14:56:31Z</dcterms:modified>
</cp:coreProperties>
</file>