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7"/>
  </p:notesMasterIdLst>
  <p:sldIdLst>
    <p:sldId id="256" r:id="rId2"/>
    <p:sldId id="262" r:id="rId3"/>
    <p:sldId id="258" r:id="rId4"/>
    <p:sldId id="279" r:id="rId5"/>
    <p:sldId id="266" r:id="rId6"/>
    <p:sldId id="259" r:id="rId7"/>
    <p:sldId id="275" r:id="rId8"/>
    <p:sldId id="261" r:id="rId9"/>
    <p:sldId id="278" r:id="rId10"/>
    <p:sldId id="264" r:id="rId11"/>
    <p:sldId id="265" r:id="rId12"/>
    <p:sldId id="267" r:id="rId13"/>
    <p:sldId id="257" r:id="rId14"/>
    <p:sldId id="281" r:id="rId15"/>
    <p:sldId id="283" r:id="rId16"/>
    <p:sldId id="284" r:id="rId17"/>
    <p:sldId id="285" r:id="rId18"/>
    <p:sldId id="269" r:id="rId19"/>
    <p:sldId id="263" r:id="rId20"/>
    <p:sldId id="282" r:id="rId21"/>
    <p:sldId id="271" r:id="rId22"/>
    <p:sldId id="272" r:id="rId23"/>
    <p:sldId id="273" r:id="rId24"/>
    <p:sldId id="274" r:id="rId25"/>
    <p:sldId id="276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2268" autoAdjust="0"/>
  </p:normalViewPr>
  <p:slideViewPr>
    <p:cSldViewPr>
      <p:cViewPr varScale="1">
        <p:scale>
          <a:sx n="72" d="100"/>
          <a:sy n="72" d="100"/>
        </p:scale>
        <p:origin x="-1752" y="-9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5DAE8B-1376-4644-B10E-C2E83B116F0A}" type="datetimeFigureOut">
              <a:rPr lang="en-US" smtClean="0"/>
              <a:t>2014-09-11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4D8DD1-AAB1-4476-A742-2F2A29AFD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2836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D8DD1-AAB1-4476-A742-2F2A29AFD4E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0623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RFC 6177: IPv6 Address Assignment to End Sites</a:t>
            </a:r>
          </a:p>
          <a:p>
            <a:endParaRPr lang="en-US" dirty="0" smtClean="0"/>
          </a:p>
          <a:p>
            <a:r>
              <a:rPr lang="en-US" dirty="0" smtClean="0"/>
              <a:t>RFC 3177: IAB/IESG Recommendations on IPv6 Address Allocations to Sites (obsoleted)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D8DD1-AAB1-4476-A742-2F2A29AFD4ED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73911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127.0.0.1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actually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127.0.0.0/8</a:t>
            </a:r>
          </a:p>
          <a:p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http://en.wikipedia.org/wiki/Multicast_address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Link-local: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224.0.0.0/24 -&gt; ffx2::/16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Local-scope: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239.255.0.0/16 -&gt; ffx3::/16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Organization-local: 239.192.0.0/14 -&gt; ffx8::/16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Global-scope: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224.0.1.0-238.255.255.255 -&gt;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ffxe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::/16</a:t>
            </a:r>
          </a:p>
          <a:p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D8DD1-AAB1-4476-A742-2F2A29AFD4E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9423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http://blogs.msdn.com/b/malarch/archive/2005/11/18/494769.aspx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SocketOptionName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/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IPv6Only = 0</a:t>
            </a:r>
            <a:endParaRPr lang="en-US" dirty="0" smtClean="0"/>
          </a:p>
          <a:p>
            <a:r>
              <a:rPr lang="en-US" dirty="0" smtClean="0"/>
              <a:t>http://msdn.microsoft.com/en-us/library/system.net.sockets.socketoptionname.aspx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D8DD1-AAB1-4476-A742-2F2A29AFD4E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7714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http://blogs.msdn.com/b/malarch/archive/2005/11/18/494769.aspx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SocketOptionName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/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IPv6Only = 0</a:t>
            </a:r>
            <a:endParaRPr lang="en-US" dirty="0" smtClean="0"/>
          </a:p>
          <a:p>
            <a:r>
              <a:rPr lang="en-US" dirty="0" smtClean="0"/>
              <a:t>http://msdn.microsoft.com/en-us/library/system.net.sockets.socketoptionname.aspx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D8DD1-AAB1-4476-A742-2F2A29AFD4E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7714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http://blogs.msdn.com/b/malarch/archive/2005/11/18/494769.aspx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SocketOptionName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/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IPv6Only = 0</a:t>
            </a:r>
            <a:endParaRPr lang="en-US" dirty="0" smtClean="0"/>
          </a:p>
          <a:p>
            <a:r>
              <a:rPr lang="en-US" dirty="0" smtClean="0"/>
              <a:t>http://msdn.microsoft.com/en-us/library/system.net.sockets.socketoptionname.aspx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D8DD1-AAB1-4476-A742-2F2A29AFD4E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7714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127.0.0.1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actually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127.0.0.0/8</a:t>
            </a:r>
          </a:p>
          <a:p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http://en.wikipedia.org/wiki/Multicast_address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Link-local: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ffx2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::/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16 (224.0.0.0/24)</a:t>
            </a: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charset="0"/>
              <a:buChar char="•"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Local-scope: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ffx3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::/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16 (239.255.0.0/16)</a:t>
            </a: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Admin-local: ffx8::/16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Organization-local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ffx8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::/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16 (239.192.0.0/14)</a:t>
            </a: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charset="0"/>
              <a:buChar char="•"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Global-scope: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ffxe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::/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16 (224.0.1.0-238.255.255.255 )</a:t>
            </a: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D8DD1-AAB1-4476-A742-2F2A29AFD4E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9423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nslookup</a:t>
            </a:r>
            <a:r>
              <a:rPr lang="en-US" dirty="0" smtClean="0"/>
              <a:t> ssl.jmedved.com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D8DD1-AAB1-4476-A742-2F2A29AFD4E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9359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Fragmenting is important to the UDP</a:t>
            </a:r>
            <a:r>
              <a:rPr lang="en-US" baseline="0" dirty="0" smtClean="0"/>
              <a:t> packets.</a:t>
            </a:r>
          </a:p>
          <a:p>
            <a:r>
              <a:rPr lang="en-US" dirty="0" smtClean="0"/>
              <a:t>Larger packets are possible with</a:t>
            </a:r>
            <a:r>
              <a:rPr lang="en-US" baseline="0" dirty="0" smtClean="0"/>
              <a:t> the Hop-by-hop header.</a:t>
            </a:r>
          </a:p>
          <a:p>
            <a:r>
              <a:rPr lang="en-US" dirty="0" smtClean="0"/>
              <a:t>Recommendations for Filtering ICMPv6 Messages in Firewalls (http://www.ietf.org/rfc/rfc4890.txt)</a:t>
            </a:r>
          </a:p>
          <a:p>
            <a:endParaRPr lang="en-US" dirty="0" smtClean="0"/>
          </a:p>
          <a:p>
            <a:r>
              <a:rPr lang="en-US" dirty="0" smtClean="0"/>
              <a:t>Security is the same: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 smtClean="0"/>
              <a:t>IPv6</a:t>
            </a:r>
            <a:r>
              <a:rPr lang="en-US" baseline="0" dirty="0" smtClean="0"/>
              <a:t> allows for </a:t>
            </a:r>
            <a:r>
              <a:rPr lang="en-US" dirty="0" smtClean="0"/>
              <a:t>no NAT (it was obfuscation anyhow)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 smtClean="0"/>
              <a:t>IPv6 makes network scanning</a:t>
            </a:r>
            <a:r>
              <a:rPr lang="en-US" baseline="0" dirty="0" smtClean="0"/>
              <a:t> more difficult</a:t>
            </a:r>
          </a:p>
          <a:p>
            <a:pPr marL="171450" indent="-171450">
              <a:buFont typeface="Arial" charset="0"/>
              <a:buChar char="•"/>
            </a:pPr>
            <a:r>
              <a:rPr lang="en-US" baseline="0" dirty="0" smtClean="0"/>
              <a:t>IPv6 will probably have its share of bugs and attacks</a:t>
            </a:r>
          </a:p>
          <a:p>
            <a:pPr marL="171450" indent="-171450">
              <a:buFont typeface="Arial" charset="0"/>
              <a:buChar char="•"/>
            </a:pPr>
            <a:r>
              <a:rPr lang="en-US" baseline="0" dirty="0" smtClean="0"/>
              <a:t>IPv6 has </a:t>
            </a:r>
            <a:r>
              <a:rPr lang="en-US" baseline="0" dirty="0" err="1" smtClean="0"/>
              <a:t>Ipsec</a:t>
            </a:r>
            <a:r>
              <a:rPr lang="en-US" baseline="0" dirty="0" smtClean="0"/>
              <a:t> built-in (but it makes network impossible to manage)</a:t>
            </a:r>
          </a:p>
          <a:p>
            <a:pPr marL="171450" indent="-171450">
              <a:buFont typeface="Arial" charset="0"/>
              <a:buChar char="•"/>
            </a:pPr>
            <a:r>
              <a:rPr lang="en-US" baseline="0" dirty="0" smtClean="0"/>
              <a:t>Rogue Router Advertisement (caller ARP poisoning now)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D8DD1-AAB1-4476-A742-2F2A29AFD4E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0375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http://en.wikipedia.org/wiki/List_of_IPv6_tunnel_brokers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Tunnel Setup Protocol (http://en.wikipedia.org/wiki/Tunnel_Setup_Protocol)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6in4 (http://en.wikipedia.org/wiki/6in4)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Anything In Anything (http://en.wikipedia.org/wiki/Anything_In_Anything)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http://www.gogo6.com/freenet6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https://www.sixxs.net/tools/aiccu/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D8DD1-AAB1-4476-A742-2F2A29AFD4ED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1925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http://en.wikipedia.org/wiki/IPv4_address_exhaustion</a:t>
            </a:r>
          </a:p>
          <a:p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IPv4 Address Report</a:t>
            </a:r>
            <a:endParaRPr lang="en-US" b="1" dirty="0" smtClean="0"/>
          </a:p>
          <a:p>
            <a:r>
              <a:rPr lang="en-US" dirty="0" smtClean="0"/>
              <a:t>http://www.potaroo.net/tools/ipv4/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D8DD1-AAB1-4476-A742-2F2A29AFD4E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334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r>
              <a:rPr lang="en-US" dirty="0" smtClean="0"/>
              <a:t>Reserved</a:t>
            </a:r>
            <a:r>
              <a:rPr lang="en-US" baseline="0" dirty="0" smtClean="0"/>
              <a:t> IP addresses (http://en.wikipedia.org/wiki/Reserved_IP_addresses)</a:t>
            </a:r>
          </a:p>
          <a:p>
            <a:pPr marL="171450" indent="-171450">
              <a:buFont typeface="Arial" charset="0"/>
              <a:buChar char="•"/>
            </a:pPr>
            <a:r>
              <a:rPr lang="en-US" baseline="0" dirty="0" smtClean="0"/>
              <a:t>4.3 x 10^9 total</a:t>
            </a:r>
          </a:p>
          <a:p>
            <a:pPr marL="171450" indent="-171450">
              <a:buFont typeface="Arial" charset="0"/>
              <a:buChar char="•"/>
            </a:pPr>
            <a:r>
              <a:rPr lang="en-US" baseline="0" dirty="0" smtClean="0"/>
              <a:t>0.6 x 10^9 reserved</a:t>
            </a:r>
          </a:p>
          <a:p>
            <a:endParaRPr lang="en-US" dirty="0" smtClean="0"/>
          </a:p>
          <a:p>
            <a:r>
              <a:rPr lang="en-US" dirty="0" smtClean="0"/>
              <a:t>RFC 5737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 smtClean="0"/>
              <a:t>TEST-NET-1: 192.0.2.0/24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 smtClean="0"/>
              <a:t>TEST-NET-2:</a:t>
            </a:r>
            <a:r>
              <a:rPr lang="en-US" baseline="0" dirty="0" smtClean="0"/>
              <a:t> </a:t>
            </a:r>
            <a:r>
              <a:rPr lang="en-US" dirty="0" smtClean="0"/>
              <a:t>198.51.100.0/24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 smtClean="0"/>
              <a:t>TEST-NET-3: 203.0.113.0/24</a:t>
            </a:r>
          </a:p>
          <a:p>
            <a:endParaRPr lang="en-US" dirty="0" smtClean="0"/>
          </a:p>
          <a:p>
            <a:r>
              <a:rPr lang="en-US" dirty="0" smtClean="0"/>
              <a:t>RFC 4038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 smtClean="0"/>
              <a:t>::</a:t>
            </a:r>
            <a:r>
              <a:rPr lang="en-US" dirty="0" err="1" smtClean="0"/>
              <a:t>FFFF:x.y.z.w</a:t>
            </a:r>
            <a:endParaRPr lang="en-US" dirty="0" smtClean="0"/>
          </a:p>
          <a:p>
            <a:pPr marL="0" indent="0">
              <a:buFont typeface="Arial" charset="0"/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D8DD1-AAB1-4476-A742-2F2A29AFD4E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7081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r>
              <a:rPr lang="en-US" dirty="0" smtClean="0"/>
              <a:t>Reserved</a:t>
            </a:r>
            <a:r>
              <a:rPr lang="en-US" baseline="0" dirty="0" smtClean="0"/>
              <a:t> IP addresses (http://en.wikipedia.org/wiki/Reserved_IP_addresses)</a:t>
            </a:r>
          </a:p>
          <a:p>
            <a:pPr marL="171450" indent="-171450">
              <a:buFont typeface="Arial" charset="0"/>
              <a:buChar char="•"/>
            </a:pPr>
            <a:r>
              <a:rPr lang="en-US" baseline="0" dirty="0" smtClean="0"/>
              <a:t>4.3 x 10^9 total</a:t>
            </a:r>
          </a:p>
          <a:p>
            <a:pPr marL="171450" indent="-171450">
              <a:buFont typeface="Arial" charset="0"/>
              <a:buChar char="•"/>
            </a:pPr>
            <a:r>
              <a:rPr lang="en-US" baseline="0" dirty="0" smtClean="0"/>
              <a:t>0.6 x 10^9 reserved</a:t>
            </a:r>
          </a:p>
          <a:p>
            <a:endParaRPr lang="en-US" dirty="0" smtClean="0"/>
          </a:p>
          <a:p>
            <a:r>
              <a:rPr lang="en-US" dirty="0" smtClean="0"/>
              <a:t>RFC 5737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 smtClean="0"/>
              <a:t>TEST-NET-1: 192.0.2.0/24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 smtClean="0"/>
              <a:t>TEST-NET-2:</a:t>
            </a:r>
            <a:r>
              <a:rPr lang="en-US" baseline="0" dirty="0" smtClean="0"/>
              <a:t> </a:t>
            </a:r>
            <a:r>
              <a:rPr lang="en-US" dirty="0" smtClean="0"/>
              <a:t>198.51.100.0/24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 smtClean="0"/>
              <a:t>TEST-NET-3: 203.0.113.0/24</a:t>
            </a:r>
          </a:p>
          <a:p>
            <a:endParaRPr lang="en-US" dirty="0" smtClean="0"/>
          </a:p>
          <a:p>
            <a:r>
              <a:rPr lang="en-US" dirty="0" smtClean="0"/>
              <a:t>RFC 4038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 smtClean="0"/>
              <a:t>::</a:t>
            </a:r>
            <a:r>
              <a:rPr lang="en-US" dirty="0" err="1" smtClean="0"/>
              <a:t>FFFF:x.y.z.w</a:t>
            </a:r>
            <a:endParaRPr lang="en-US" dirty="0" smtClean="0"/>
          </a:p>
          <a:p>
            <a:pPr marL="0" indent="0">
              <a:buFont typeface="Arial" charset="0"/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D8DD1-AAB1-4476-A742-2F2A29AFD4E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7081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r>
              <a:rPr lang="en-US" dirty="0" smtClean="0"/>
              <a:t>Reserved</a:t>
            </a:r>
            <a:r>
              <a:rPr lang="en-US" baseline="0" dirty="0" smtClean="0"/>
              <a:t> IP addresses (http://en.wikipedia.org/wiki/Reserved_IP_addresses)</a:t>
            </a:r>
          </a:p>
          <a:p>
            <a:pPr marL="171450" indent="-171450">
              <a:buFont typeface="Arial" charset="0"/>
              <a:buChar char="•"/>
            </a:pPr>
            <a:r>
              <a:rPr lang="en-US" baseline="0" dirty="0" smtClean="0"/>
              <a:t>3.4 x 10^38 total</a:t>
            </a:r>
          </a:p>
          <a:p>
            <a:pPr marL="171450" indent="-171450">
              <a:buFont typeface="Arial" charset="0"/>
              <a:buChar char="•"/>
            </a:pPr>
            <a:r>
              <a:rPr lang="en-US" baseline="0" dirty="0" smtClean="0"/>
              <a:t>4.3 x 10^36 reserved</a:t>
            </a:r>
          </a:p>
          <a:p>
            <a:pPr marL="171450" indent="-171450">
              <a:buFont typeface="Arial" charset="0"/>
              <a:buChar char="•"/>
            </a:pPr>
            <a:endParaRPr lang="en-US" baseline="0" dirty="0" smtClean="0"/>
          </a:p>
          <a:p>
            <a:pPr marL="0" indent="0">
              <a:buFont typeface="Arial" charset="0"/>
              <a:buNone/>
            </a:pPr>
            <a:r>
              <a:rPr lang="en-US" baseline="0" dirty="0" smtClean="0"/>
              <a:t> IPv6 Global Unicast Address Format (RFC 3587)</a:t>
            </a:r>
          </a:p>
          <a:p>
            <a:pPr marL="0" indent="0">
              <a:buFont typeface="Arial" charset="0"/>
              <a:buNone/>
            </a:pPr>
            <a:r>
              <a:rPr lang="en-US" baseline="0" dirty="0" smtClean="0"/>
              <a:t>* Only 2000::/3 is currently deployed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D8DD1-AAB1-4476-A742-2F2A29AFD4E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1660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http://blogs.msdn.com/b/malarch/archive/2005/11/18/494769.aspx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SocketOptionName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/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IPv6Only = 0</a:t>
            </a:r>
            <a:endParaRPr lang="en-US" dirty="0" smtClean="0"/>
          </a:p>
          <a:p>
            <a:r>
              <a:rPr lang="en-US" dirty="0" smtClean="0"/>
              <a:t>http://msdn.microsoft.com/en-us/library/system.net.sockets.socketoptionname.aspx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D8DD1-AAB1-4476-A742-2F2A29AFD4E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7714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Local: fe80::/10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 smtClean="0"/>
              <a:t>IPv4</a:t>
            </a:r>
            <a:r>
              <a:rPr lang="en-US" baseline="0" dirty="0" smtClean="0"/>
              <a:t> </a:t>
            </a:r>
            <a:r>
              <a:rPr lang="en-US" dirty="0" smtClean="0"/>
              <a:t>addresses: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169.254.0.0/16</a:t>
            </a:r>
          </a:p>
          <a:p>
            <a:pPr marL="171450" indent="-171450">
              <a:buFont typeface="Arial" charset="0"/>
              <a:buChar char="•"/>
            </a:pP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Unicast: 001x::/3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D8DD1-AAB1-4476-A742-2F2A29AFD4E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33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APIPA:</a:t>
            </a:r>
            <a:r>
              <a:rPr lang="en-US" baseline="0" dirty="0" smtClean="0"/>
              <a:t> </a:t>
            </a:r>
            <a:r>
              <a:rPr lang="en-US" dirty="0" smtClean="0"/>
              <a:t>Automatic Private IP Addressing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D8DD1-AAB1-4476-A742-2F2A29AFD4ED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1552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APIPA:</a:t>
            </a:r>
            <a:r>
              <a:rPr lang="en-US" baseline="0" dirty="0" smtClean="0"/>
              <a:t> </a:t>
            </a:r>
            <a:r>
              <a:rPr lang="en-US" dirty="0" smtClean="0"/>
              <a:t>Automatic Private IP Addressing</a:t>
            </a:r>
          </a:p>
          <a:p>
            <a:r>
              <a:rPr lang="en-US" dirty="0" smtClean="0"/>
              <a:t>SLAAC: Stateless Address </a:t>
            </a:r>
            <a:r>
              <a:rPr lang="en-US" dirty="0" err="1" smtClean="0"/>
              <a:t>Autoconfiguration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RS: Router Solicitation</a:t>
            </a:r>
            <a:r>
              <a:rPr lang="en-US" baseline="0" dirty="0" smtClean="0"/>
              <a:t> message</a:t>
            </a:r>
          </a:p>
          <a:p>
            <a:r>
              <a:rPr lang="en-US" baseline="0" dirty="0" smtClean="0"/>
              <a:t>RA: Router Advertisement message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D8DD1-AAB1-4476-A742-2F2A29AFD4E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552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16926-D1CB-440F-9E3F-72E2EED80611}" type="datetimeFigureOut">
              <a:rPr lang="en-US" smtClean="0"/>
              <a:t>2014-09-11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7BA4F-BC42-45A4-BA90-6DEF099D3CC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16926-D1CB-440F-9E3F-72E2EED80611}" type="datetimeFigureOut">
              <a:rPr lang="en-US" smtClean="0"/>
              <a:t>2014-09-11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7BA4F-BC42-45A4-BA90-6DEF099D3CC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16926-D1CB-440F-9E3F-72E2EED80611}" type="datetimeFigureOut">
              <a:rPr lang="en-US" smtClean="0"/>
              <a:t>2014-09-11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7BA4F-BC42-45A4-BA90-6DEF099D3CC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16926-D1CB-440F-9E3F-72E2EED80611}" type="datetimeFigureOut">
              <a:rPr lang="en-US" smtClean="0"/>
              <a:t>2014-09-11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7BA4F-BC42-45A4-BA90-6DEF099D3CC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16926-D1CB-440F-9E3F-72E2EED80611}" type="datetimeFigureOut">
              <a:rPr lang="en-US" smtClean="0"/>
              <a:t>2014-09-11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7BA4F-BC42-45A4-BA90-6DEF099D3CC9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16926-D1CB-440F-9E3F-72E2EED80611}" type="datetimeFigureOut">
              <a:rPr lang="en-US" smtClean="0"/>
              <a:t>2014-09-11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7BA4F-BC42-45A4-BA90-6DEF099D3CC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16926-D1CB-440F-9E3F-72E2EED80611}" type="datetimeFigureOut">
              <a:rPr lang="en-US" smtClean="0"/>
              <a:t>2014-09-11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7BA4F-BC42-45A4-BA90-6DEF099D3CC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16926-D1CB-440F-9E3F-72E2EED80611}" type="datetimeFigureOut">
              <a:rPr lang="en-US" smtClean="0"/>
              <a:t>2014-09-11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7BA4F-BC42-45A4-BA90-6DEF099D3CC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16926-D1CB-440F-9E3F-72E2EED80611}" type="datetimeFigureOut">
              <a:rPr lang="en-US" smtClean="0"/>
              <a:t>2014-09-11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7BA4F-BC42-45A4-BA90-6DEF099D3CC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16926-D1CB-440F-9E3F-72E2EED80611}" type="datetimeFigureOut">
              <a:rPr lang="en-US" smtClean="0"/>
              <a:t>2014-09-11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7BA4F-BC42-45A4-BA90-6DEF099D3CC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DF116926-D1CB-440F-9E3F-72E2EED80611}" type="datetimeFigureOut">
              <a:rPr lang="en-US" smtClean="0"/>
              <a:t>2014-09-11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E9F7BA4F-BC42-45A4-BA90-6DEF099D3CC9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DF116926-D1CB-440F-9E3F-72E2EED80611}" type="datetimeFigureOut">
              <a:rPr lang="en-US" smtClean="0"/>
              <a:t>2014-09-11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E9F7BA4F-BC42-45A4-BA90-6DEF099D3CC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Every Developer Has To Know About IPv6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300661" y="5257800"/>
            <a:ext cx="174701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b="1" dirty="0" smtClean="0"/>
              <a:t>JOSIP MEDVED</a:t>
            </a:r>
          </a:p>
          <a:p>
            <a:pPr algn="r"/>
            <a:endParaRPr lang="en-US" b="1" dirty="0"/>
          </a:p>
          <a:p>
            <a:pPr algn="r"/>
            <a:r>
              <a:rPr lang="en-US" b="1" dirty="0" smtClean="0"/>
              <a:t>jmedved.com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119192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Address </a:t>
            </a:r>
            <a:r>
              <a:rPr lang="en-US" dirty="0"/>
              <a:t>types </a:t>
            </a:r>
            <a:r>
              <a:rPr lang="en-US" dirty="0" smtClean="0"/>
              <a:t>(local)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Link-local address is always present</a:t>
            </a:r>
          </a:p>
          <a:p>
            <a:pPr lvl="1"/>
            <a:r>
              <a:rPr lang="en-US" dirty="0"/>
              <a:t>fe80::/64 on local subnet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Automatic Private IP Addressing (169.254.*)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4579759"/>
            <a:ext cx="6324600" cy="2049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341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Address </a:t>
            </a:r>
            <a:r>
              <a:rPr lang="en-US" dirty="0" smtClean="0"/>
              <a:t>types (unicast)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Stateless addresses</a:t>
            </a:r>
          </a:p>
          <a:p>
            <a:pPr lvl="1"/>
            <a:r>
              <a:rPr lang="en-US" dirty="0" smtClean="0"/>
              <a:t>based on router advertisement</a:t>
            </a:r>
          </a:p>
          <a:p>
            <a:pPr lvl="1"/>
            <a:r>
              <a:rPr lang="en-US" dirty="0" smtClean="0"/>
              <a:t>semi-random</a:t>
            </a:r>
          </a:p>
          <a:p>
            <a:pPr lvl="2"/>
            <a:r>
              <a:rPr lang="en-US" dirty="0" smtClean="0"/>
              <a:t>used to be MAC-based</a:t>
            </a:r>
          </a:p>
          <a:p>
            <a:endParaRPr lang="en-US" dirty="0" smtClean="0"/>
          </a:p>
          <a:p>
            <a:r>
              <a:rPr lang="en-US" dirty="0" smtClean="0"/>
              <a:t>DHCP6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2705390"/>
            <a:ext cx="6629400" cy="3822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084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Address types (unicast)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Flexible &amp; classless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Any site "should</a:t>
            </a:r>
            <a:r>
              <a:rPr lang="en-US" dirty="0"/>
              <a:t>"</a:t>
            </a:r>
            <a:r>
              <a:rPr lang="en-US" dirty="0" smtClean="0"/>
              <a:t> have more than /64</a:t>
            </a:r>
          </a:p>
          <a:p>
            <a:pPr lvl="1"/>
            <a:r>
              <a:rPr lang="en-US" dirty="0" smtClean="0"/>
              <a:t>/48 was older recommendation</a:t>
            </a:r>
          </a:p>
          <a:p>
            <a:pPr lvl="1"/>
            <a:r>
              <a:rPr lang="en-US" dirty="0" smtClean="0"/>
              <a:t>/56 is newer</a:t>
            </a:r>
          </a:p>
          <a:p>
            <a:pPr lvl="1"/>
            <a:r>
              <a:rPr lang="en-US" dirty="0" smtClean="0"/>
              <a:t>neither is really observed by ISP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2386026"/>
            <a:ext cx="7059010" cy="200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09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Address types </a:t>
            </a:r>
            <a:r>
              <a:rPr lang="en-US" dirty="0" smtClean="0"/>
              <a:t>(common)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Nothingness (0.0.0.0)</a:t>
            </a:r>
            <a:endParaRPr lang="en-US" dirty="0"/>
          </a:p>
          <a:p>
            <a:pPr lvl="1"/>
            <a:r>
              <a:rPr lang="en-US" dirty="0"/>
              <a:t>::</a:t>
            </a:r>
          </a:p>
          <a:p>
            <a:pPr marL="118872" indent="0">
              <a:buNone/>
            </a:pPr>
            <a:endParaRPr lang="en-US" dirty="0" smtClean="0"/>
          </a:p>
          <a:p>
            <a:r>
              <a:rPr lang="en-US" dirty="0" smtClean="0"/>
              <a:t>Loopback (there is no place like 127.0.0.1)</a:t>
            </a:r>
          </a:p>
          <a:p>
            <a:pPr lvl="1"/>
            <a:r>
              <a:rPr lang="en-US" dirty="0" smtClean="0"/>
              <a:t>::1</a:t>
            </a:r>
          </a:p>
          <a:p>
            <a:pPr marL="118872" indent="0">
              <a:buNone/>
            </a:pPr>
            <a:endParaRPr lang="en-US" dirty="0" smtClean="0"/>
          </a:p>
          <a:p>
            <a:r>
              <a:rPr lang="en-US" dirty="0" smtClean="0"/>
              <a:t>All link-local nodes (don't say broadcast)</a:t>
            </a:r>
          </a:p>
          <a:p>
            <a:pPr lvl="1"/>
            <a:r>
              <a:rPr lang="en-US" dirty="0" smtClean="0"/>
              <a:t>ff02::1</a:t>
            </a:r>
          </a:p>
        </p:txBody>
      </p:sp>
    </p:spTree>
    <p:extLst>
      <p:ext uri="{BB962C8B-B14F-4D97-AF65-F5344CB8AC3E}">
        <p14:creationId xmlns:p14="http://schemas.microsoft.com/office/powerpoint/2010/main" val="4031281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Dual stack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3743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Dual stack (TCP)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8088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Dual stack (UDP)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2923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Address types </a:t>
            </a:r>
            <a:r>
              <a:rPr lang="en-US" dirty="0" smtClean="0"/>
              <a:t>(multicast)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Site-local</a:t>
            </a:r>
            <a:endParaRPr lang="en-US" dirty="0" smtClean="0"/>
          </a:p>
          <a:p>
            <a:pPr lvl="1"/>
            <a:r>
              <a:rPr lang="en-US" dirty="0" smtClean="0"/>
              <a:t>ff05::</a:t>
            </a:r>
            <a:endParaRPr lang="en-US" dirty="0" smtClean="0"/>
          </a:p>
          <a:p>
            <a:pPr marL="118872" indent="0">
              <a:buNone/>
            </a:pPr>
            <a:endParaRPr lang="en-US" dirty="0" smtClean="0"/>
          </a:p>
          <a:p>
            <a:r>
              <a:rPr lang="en-US" dirty="0" smtClean="0"/>
              <a:t>Organization-local</a:t>
            </a:r>
            <a:endParaRPr lang="en-US" dirty="0" smtClean="0"/>
          </a:p>
          <a:p>
            <a:pPr lvl="1"/>
            <a:r>
              <a:rPr lang="en-US" dirty="0" smtClean="0"/>
              <a:t>ff08::</a:t>
            </a:r>
          </a:p>
          <a:p>
            <a:endParaRPr lang="en-US" dirty="0" smtClean="0"/>
          </a:p>
          <a:p>
            <a:r>
              <a:rPr lang="en-US" dirty="0" smtClean="0"/>
              <a:t>Global</a:t>
            </a:r>
            <a:endParaRPr lang="en-US" dirty="0"/>
          </a:p>
          <a:p>
            <a:pPr lvl="1"/>
            <a:r>
              <a:rPr lang="en-US" dirty="0" smtClean="0"/>
              <a:t>ff0e::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8344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Multicast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218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(Windows) Tools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</a:t>
            </a:r>
            <a:r>
              <a:rPr lang="en-US" dirty="0" smtClean="0"/>
              <a:t>pconfig</a:t>
            </a:r>
          </a:p>
          <a:p>
            <a:endParaRPr lang="en-US" dirty="0" smtClean="0"/>
          </a:p>
          <a:p>
            <a:r>
              <a:rPr lang="en-US" dirty="0" err="1" smtClean="0"/>
              <a:t>nslookup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ping</a:t>
            </a:r>
          </a:p>
          <a:p>
            <a:endParaRPr lang="en-US" dirty="0" smtClean="0"/>
          </a:p>
          <a:p>
            <a:r>
              <a:rPr lang="en-US" dirty="0" err="1" smtClean="0"/>
              <a:t>tracert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Wireshark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0416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IPv4 exhaustion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2259012"/>
            <a:ext cx="4572000" cy="3657600"/>
          </a:xfrm>
        </p:spPr>
      </p:pic>
      <p:sp>
        <p:nvSpPr>
          <p:cNvPr id="5" name="TextBox 4"/>
          <p:cNvSpPr txBox="1"/>
          <p:nvPr/>
        </p:nvSpPr>
        <p:spPr>
          <a:xfrm>
            <a:off x="6781800" y="6019800"/>
            <a:ext cx="1877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Source: Wikipedia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0864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Myths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IPv6 only supports packets up to 64K</a:t>
            </a:r>
          </a:p>
          <a:p>
            <a:endParaRPr lang="en-US" dirty="0" smtClean="0"/>
          </a:p>
          <a:p>
            <a:r>
              <a:rPr lang="en-US" dirty="0" smtClean="0"/>
              <a:t>IPv6 does not support fragmenting</a:t>
            </a:r>
          </a:p>
          <a:p>
            <a:pPr marL="118872" indent="0">
              <a:buNone/>
            </a:pPr>
            <a:endParaRPr lang="en-US" dirty="0"/>
          </a:p>
          <a:p>
            <a:r>
              <a:rPr lang="en-US" dirty="0" smtClean="0"/>
              <a:t>IPv6 offers less/more security</a:t>
            </a:r>
          </a:p>
          <a:p>
            <a:endParaRPr lang="en-US" dirty="0" smtClean="0"/>
          </a:p>
          <a:p>
            <a:r>
              <a:rPr lang="en-US" dirty="0" smtClean="0"/>
              <a:t>ICMPv6 cannot be firewalled</a:t>
            </a:r>
          </a:p>
          <a:p>
            <a:endParaRPr lang="en-US" dirty="0" smtClean="0"/>
          </a:p>
          <a:p>
            <a:r>
              <a:rPr lang="en-US" dirty="0" smtClean="0"/>
              <a:t>IPv6 will be faster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05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play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Local network</a:t>
            </a:r>
          </a:p>
          <a:p>
            <a:pPr lvl="1"/>
            <a:r>
              <a:rPr lang="en-US" dirty="0" smtClean="0"/>
              <a:t>Windows Vista and above</a:t>
            </a:r>
          </a:p>
          <a:p>
            <a:pPr lvl="1"/>
            <a:r>
              <a:rPr lang="en-US" dirty="0" smtClean="0"/>
              <a:t>Linux Mint 16 and above</a:t>
            </a:r>
          </a:p>
          <a:p>
            <a:endParaRPr lang="en-US" dirty="0" smtClean="0"/>
          </a:p>
          <a:p>
            <a:r>
              <a:rPr lang="en-US" dirty="0" smtClean="0"/>
              <a:t>Internet</a:t>
            </a:r>
          </a:p>
          <a:p>
            <a:pPr lvl="1"/>
            <a:r>
              <a:rPr lang="en-US" dirty="0" smtClean="0"/>
              <a:t>Native</a:t>
            </a:r>
          </a:p>
          <a:p>
            <a:pPr lvl="1"/>
            <a:r>
              <a:rPr lang="en-US" dirty="0" smtClean="0"/>
              <a:t>Tunneling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95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play </a:t>
            </a:r>
            <a:r>
              <a:rPr lang="en-US" dirty="0"/>
              <a:t>(</a:t>
            </a:r>
            <a:r>
              <a:rPr lang="en-US" dirty="0" smtClean="0"/>
              <a:t>native)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Decent router</a:t>
            </a:r>
          </a:p>
          <a:p>
            <a:pPr lvl="1"/>
            <a:r>
              <a:rPr lang="en-US" dirty="0" smtClean="0"/>
              <a:t>watch for IPv6 firewall</a:t>
            </a:r>
          </a:p>
          <a:p>
            <a:endParaRPr lang="en-US" dirty="0" smtClean="0"/>
          </a:p>
          <a:p>
            <a:r>
              <a:rPr lang="en-US" dirty="0" smtClean="0"/>
              <a:t>IPv6 capable ISP</a:t>
            </a:r>
          </a:p>
          <a:p>
            <a:pPr lvl="1"/>
            <a:r>
              <a:rPr lang="en-US" dirty="0" smtClean="0"/>
              <a:t>Comcast works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3547533"/>
            <a:ext cx="7051730" cy="3081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282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play (tunneling)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Hurricane Electric</a:t>
            </a:r>
          </a:p>
          <a:p>
            <a:pPr lvl="1"/>
            <a:r>
              <a:rPr lang="en-US" dirty="0" smtClean="0"/>
              <a:t>6in4</a:t>
            </a:r>
          </a:p>
          <a:p>
            <a:pPr lvl="1"/>
            <a:r>
              <a:rPr lang="en-US" dirty="0" smtClean="0"/>
              <a:t>/64 prefix</a:t>
            </a:r>
          </a:p>
          <a:p>
            <a:pPr lvl="1"/>
            <a:r>
              <a:rPr lang="en-US" dirty="0" smtClean="0"/>
              <a:t>/48 if Sage</a:t>
            </a:r>
          </a:p>
          <a:p>
            <a:pPr marL="0" indent="0">
              <a:buNone/>
            </a:pPr>
            <a:endParaRPr lang="en-US" dirty="0"/>
          </a:p>
          <a:p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3547533"/>
            <a:ext cx="7051730" cy="3081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447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play - tunneling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Gogo6</a:t>
            </a:r>
          </a:p>
          <a:p>
            <a:pPr lvl="1"/>
            <a:r>
              <a:rPr lang="en-US" dirty="0" smtClean="0"/>
              <a:t>TSP</a:t>
            </a:r>
          </a:p>
          <a:p>
            <a:pPr lvl="1"/>
            <a:r>
              <a:rPr lang="en-US" dirty="0" smtClean="0"/>
              <a:t>needs application</a:t>
            </a:r>
          </a:p>
          <a:p>
            <a:endParaRPr lang="en-US" dirty="0" smtClean="0"/>
          </a:p>
          <a:p>
            <a:r>
              <a:rPr lang="en-US" dirty="0" err="1" smtClean="0"/>
              <a:t>SixXS</a:t>
            </a:r>
            <a:endParaRPr lang="en-US" dirty="0" smtClean="0"/>
          </a:p>
          <a:p>
            <a:pPr lvl="1"/>
            <a:r>
              <a:rPr lang="en-US" dirty="0" smtClean="0"/>
              <a:t>6in4</a:t>
            </a:r>
          </a:p>
          <a:p>
            <a:pPr lvl="1"/>
            <a:r>
              <a:rPr lang="en-US" dirty="0" smtClean="0"/>
              <a:t>AYIYA</a:t>
            </a:r>
          </a:p>
          <a:p>
            <a:pPr lvl="1"/>
            <a:r>
              <a:rPr lang="en-US" dirty="0" smtClean="0"/>
              <a:t>needs application</a:t>
            </a:r>
          </a:p>
          <a:p>
            <a:pPr lvl="1"/>
            <a:endParaRPr lang="en-US" dirty="0" smtClean="0"/>
          </a:p>
          <a:p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416686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2057400"/>
            <a:ext cx="1979847" cy="4380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841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does address look like (IPv4)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32 bits ~ 3.7 x 10</a:t>
            </a:r>
            <a:r>
              <a:rPr lang="en-US" baseline="30000" dirty="0" smtClean="0"/>
              <a:t>9</a:t>
            </a:r>
            <a:r>
              <a:rPr lang="en-US" dirty="0"/>
              <a:t> available</a:t>
            </a:r>
            <a:endParaRPr lang="en-US" baseline="30000" dirty="0" smtClean="0"/>
          </a:p>
          <a:p>
            <a:pPr lvl="1"/>
            <a:r>
              <a:rPr lang="en-US" dirty="0"/>
              <a:t>"</a:t>
            </a:r>
            <a:r>
              <a:rPr lang="en-US" dirty="0" smtClean="0"/>
              <a:t>dotted quad"</a:t>
            </a:r>
          </a:p>
          <a:p>
            <a:pPr lvl="1"/>
            <a:r>
              <a:rPr lang="en-US" dirty="0" smtClean="0"/>
              <a:t>4 decimal numbers</a:t>
            </a:r>
          </a:p>
          <a:p>
            <a:endParaRPr lang="en-US" dirty="0" smtClean="0"/>
          </a:p>
          <a:p>
            <a:r>
              <a:rPr lang="en-US" dirty="0" smtClean="0"/>
              <a:t>192.0.2.1</a:t>
            </a:r>
          </a:p>
          <a:p>
            <a:endParaRPr lang="en-US" dirty="0" smtClean="0"/>
          </a:p>
          <a:p>
            <a:r>
              <a:rPr lang="en-US" dirty="0" smtClean="0"/>
              <a:t>http://192.0.2.1:8080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9552" y="4800600"/>
            <a:ext cx="2798306" cy="1652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464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does address look like (IPv4)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~ </a:t>
            </a:r>
            <a:r>
              <a:rPr lang="en-US" dirty="0"/>
              <a:t>1</a:t>
            </a:r>
            <a:r>
              <a:rPr lang="en-US" dirty="0" smtClean="0"/>
              <a:t> x 10</a:t>
            </a:r>
            <a:r>
              <a:rPr lang="en-US" baseline="30000" dirty="0" smtClean="0"/>
              <a:t>12</a:t>
            </a:r>
            <a:r>
              <a:rPr lang="en-US" dirty="0" smtClean="0"/>
              <a:t> </a:t>
            </a:r>
            <a:r>
              <a:rPr lang="en-US" dirty="0"/>
              <a:t>available</a:t>
            </a:r>
            <a:endParaRPr lang="en-US" baseline="30000" dirty="0" smtClean="0"/>
          </a:p>
          <a:p>
            <a:pPr lvl="1"/>
            <a:r>
              <a:rPr lang="en-US" dirty="0"/>
              <a:t>"</a:t>
            </a:r>
            <a:r>
              <a:rPr lang="en-US" dirty="0" smtClean="0"/>
              <a:t>dotted quad"</a:t>
            </a:r>
          </a:p>
          <a:p>
            <a:pPr lvl="1"/>
            <a:r>
              <a:rPr lang="en-US" dirty="0" smtClean="0"/>
              <a:t>4 decimal numbers</a:t>
            </a:r>
          </a:p>
          <a:p>
            <a:endParaRPr lang="en-US" dirty="0" smtClean="0"/>
          </a:p>
          <a:p>
            <a:r>
              <a:rPr lang="en-US" dirty="0" smtClean="0"/>
              <a:t>302.0.2.1</a:t>
            </a:r>
          </a:p>
          <a:p>
            <a:endParaRPr lang="en-US" dirty="0" smtClean="0"/>
          </a:p>
          <a:p>
            <a:r>
              <a:rPr lang="en-US" dirty="0" smtClean="0"/>
              <a:t>http://302.0.2.1:8080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9552" y="4800600"/>
            <a:ext cx="2798306" cy="1652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4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does address look like (IPv6)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128 </a:t>
            </a:r>
            <a:r>
              <a:rPr lang="en-US" dirty="0"/>
              <a:t>bits ~ </a:t>
            </a:r>
            <a:r>
              <a:rPr lang="en-US" dirty="0" smtClean="0"/>
              <a:t>3.4 </a:t>
            </a:r>
            <a:r>
              <a:rPr lang="en-US" dirty="0"/>
              <a:t>x </a:t>
            </a:r>
            <a:r>
              <a:rPr lang="en-US" dirty="0" smtClean="0"/>
              <a:t>10</a:t>
            </a:r>
            <a:r>
              <a:rPr lang="en-US" baseline="30000" dirty="0" smtClean="0"/>
              <a:t>38 </a:t>
            </a:r>
            <a:r>
              <a:rPr lang="en-US" dirty="0" smtClean="0"/>
              <a:t>available</a:t>
            </a:r>
          </a:p>
          <a:p>
            <a:pPr lvl="1"/>
            <a:r>
              <a:rPr lang="en-US" dirty="0" smtClean="0"/>
              <a:t>8 groups</a:t>
            </a:r>
          </a:p>
          <a:p>
            <a:pPr lvl="1"/>
            <a:r>
              <a:rPr lang="en-US" dirty="0" smtClean="0"/>
              <a:t>4 hexadecimal characters each</a:t>
            </a:r>
          </a:p>
          <a:p>
            <a:pPr marL="457200" lvl="1" indent="0">
              <a:buNone/>
            </a:pPr>
            <a:endParaRPr lang="en-US" dirty="0" smtClean="0"/>
          </a:p>
          <a:p>
            <a:r>
              <a:rPr lang="en-US" dirty="0" smtClean="0"/>
              <a:t>2001:0db8:0000:0000:0000:ff00:0042:8329</a:t>
            </a:r>
          </a:p>
          <a:p>
            <a:pPr lvl="1"/>
            <a:r>
              <a:rPr lang="en-US" dirty="0"/>
              <a:t>c</a:t>
            </a:r>
            <a:r>
              <a:rPr lang="en-US" dirty="0" smtClean="0"/>
              <a:t>an be shortened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1" y="4800600"/>
            <a:ext cx="3023876" cy="1572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83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does address look like (IPv6)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sz="24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 algn="ctr">
              <a:buNone/>
            </a:pP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2001:</a:t>
            </a:r>
            <a:r>
              <a:rPr lang="en-US" sz="2400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db8:</a:t>
            </a:r>
            <a:r>
              <a:rPr lang="en-US" sz="2400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000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0:</a:t>
            </a:r>
            <a:r>
              <a:rPr lang="en-US" sz="2400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000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0:</a:t>
            </a:r>
            <a:r>
              <a:rPr lang="en-US" sz="2400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000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0:ac00:</a:t>
            </a:r>
            <a:r>
              <a:rPr lang="en-US" sz="2400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000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0:0042</a:t>
            </a:r>
          </a:p>
          <a:p>
            <a:pPr marL="0" indent="0" algn="ctr">
              <a:buNone/>
            </a:pPr>
            <a:r>
              <a:rPr lang="en-US" sz="2400" dirty="0" smtClean="0"/>
              <a:t>↓</a:t>
            </a:r>
          </a:p>
          <a:p>
            <a:pPr marL="0" indent="0" algn="ctr">
              <a:buNone/>
            </a:pPr>
            <a:r>
              <a:rPr lang="en-US" sz="2400" dirty="0" smtClean="0"/>
              <a:t>remove leading </a:t>
            </a:r>
            <a:r>
              <a:rPr lang="en-US" sz="2400" dirty="0" err="1" smtClean="0"/>
              <a:t>zeros</a:t>
            </a:r>
            <a:endParaRPr lang="en-US" sz="2400" dirty="0" smtClean="0"/>
          </a:p>
          <a:p>
            <a:pPr marL="0" indent="0" algn="ctr">
              <a:buNone/>
            </a:pPr>
            <a:r>
              <a:rPr lang="en-US" sz="2400" dirty="0" smtClean="0"/>
              <a:t>↓</a:t>
            </a:r>
            <a:endParaRPr lang="en-US" sz="2400" dirty="0"/>
          </a:p>
          <a:p>
            <a:pPr marL="0" indent="0" algn="ctr">
              <a:buNone/>
            </a:pP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2001:db8:</a:t>
            </a:r>
            <a:r>
              <a:rPr lang="en-US" sz="2400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0:0:0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:ac00:0:42</a:t>
            </a:r>
          </a:p>
          <a:p>
            <a:pPr marL="0" indent="0" algn="ctr">
              <a:buNone/>
            </a:pPr>
            <a:r>
              <a:rPr lang="en-US" sz="2400" dirty="0" smtClean="0"/>
              <a:t>↓</a:t>
            </a:r>
          </a:p>
          <a:p>
            <a:pPr marL="0" indent="0" algn="ctr">
              <a:buNone/>
            </a:pPr>
            <a:r>
              <a:rPr lang="en-US" sz="2400" dirty="0" smtClean="0"/>
              <a:t>remove multiple zeros</a:t>
            </a:r>
          </a:p>
          <a:p>
            <a:pPr marL="0" indent="0" algn="ctr">
              <a:buNone/>
            </a:pPr>
            <a:r>
              <a:rPr lang="en-US" sz="2400" dirty="0" smtClean="0"/>
              <a:t>↓</a:t>
            </a:r>
          </a:p>
          <a:p>
            <a:pPr marL="0" indent="0" algn="ctr">
              <a:buNone/>
            </a:pP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2001:db8::ac00:0:42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5562599"/>
            <a:ext cx="4750720" cy="1033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688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does address look like (IPv6)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sz="24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 algn="ctr">
              <a:buNone/>
            </a:pP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2001:db8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::ac00:0:42</a:t>
            </a:r>
          </a:p>
          <a:p>
            <a:pPr marL="0" indent="0" algn="ctr">
              <a:buNone/>
            </a:pPr>
            <a:r>
              <a:rPr lang="en-US" sz="2400" dirty="0" smtClean="0"/>
              <a:t>↓</a:t>
            </a:r>
          </a:p>
          <a:p>
            <a:pPr marL="0" indent="0" algn="ctr">
              <a:buNone/>
            </a:pPr>
            <a:r>
              <a:rPr lang="en-US" sz="2400" dirty="0" smtClean="0"/>
              <a:t>place it in browser</a:t>
            </a:r>
          </a:p>
          <a:p>
            <a:pPr marL="0" indent="0" algn="ctr">
              <a:buNone/>
            </a:pPr>
            <a:r>
              <a:rPr lang="en-US" sz="2400" dirty="0" smtClean="0"/>
              <a:t>↓</a:t>
            </a:r>
            <a:endParaRPr lang="en-US" sz="2400" dirty="0"/>
          </a:p>
          <a:p>
            <a:pPr marL="0" indent="0" algn="ctr">
              <a:buNone/>
            </a:pP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http://</a:t>
            </a:r>
            <a:r>
              <a:rPr lang="en-US" sz="2400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2001:db8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::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ac00:0:42</a:t>
            </a:r>
            <a:r>
              <a:rPr lang="en-US" sz="2400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  <a:endParaRPr lang="en-US" sz="2400" b="1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 algn="ctr">
              <a:buNone/>
            </a:pPr>
            <a:r>
              <a:rPr lang="en-US" sz="2400" dirty="0" smtClean="0"/>
              <a:t>↓</a:t>
            </a:r>
          </a:p>
          <a:p>
            <a:pPr marL="0" indent="0" algn="ctr">
              <a:buNone/>
            </a:pPr>
            <a:r>
              <a:rPr lang="en-US" sz="2400" dirty="0" smtClean="0"/>
              <a:t>at specific port</a:t>
            </a:r>
          </a:p>
          <a:p>
            <a:pPr marL="0" indent="0" algn="ctr">
              <a:buNone/>
            </a:pPr>
            <a:r>
              <a:rPr lang="en-US" sz="2400" dirty="0" smtClean="0"/>
              <a:t>↓</a:t>
            </a:r>
          </a:p>
          <a:p>
            <a:pPr marL="0" indent="0" algn="ctr">
              <a:buNone/>
            </a:pP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http://</a:t>
            </a:r>
            <a:r>
              <a:rPr lang="en-US" sz="2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2001:db8::ac00:0:42</a:t>
            </a:r>
            <a:r>
              <a:rPr lang="en-US" sz="2400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:8080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5562599"/>
            <a:ext cx="4750720" cy="1033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925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IPv6 enumeration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3377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Address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Local</a:t>
            </a:r>
          </a:p>
          <a:p>
            <a:pPr lvl="1"/>
            <a:r>
              <a:rPr lang="en-US" dirty="0"/>
              <a:t>fe80:42:eff::2184:1</a:t>
            </a:r>
          </a:p>
          <a:p>
            <a:endParaRPr lang="en-US" dirty="0" smtClean="0"/>
          </a:p>
          <a:p>
            <a:r>
              <a:rPr lang="en-US" dirty="0" smtClean="0"/>
              <a:t>Unicast</a:t>
            </a:r>
          </a:p>
          <a:p>
            <a:pPr lvl="1"/>
            <a:r>
              <a:rPr lang="en-US" dirty="0" smtClean="0"/>
              <a:t>2001:42:eff::1</a:t>
            </a:r>
          </a:p>
          <a:p>
            <a:endParaRPr lang="en-US" dirty="0" smtClean="0"/>
          </a:p>
          <a:p>
            <a:r>
              <a:rPr lang="en-US" dirty="0" smtClean="0"/>
              <a:t>Weird</a:t>
            </a:r>
          </a:p>
          <a:p>
            <a:pPr lvl="1"/>
            <a:r>
              <a:rPr lang="en-US" dirty="0"/>
              <a:t>e</a:t>
            </a:r>
            <a:r>
              <a:rPr lang="en-US" dirty="0" smtClean="0"/>
              <a:t>.g.: ::ffff:192.168.1.1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103" y="3733800"/>
            <a:ext cx="2120976" cy="2693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519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1161</TotalTime>
  <Words>799</Words>
  <Application>Microsoft Office PowerPoint</Application>
  <PresentationFormat>On-screen Show (4:3)</PresentationFormat>
  <Paragraphs>270</Paragraphs>
  <Slides>25</Slides>
  <Notes>18</Notes>
  <HiddenSlides>2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Module</vt:lpstr>
      <vt:lpstr>What Every Developer Has To Know About IPv6</vt:lpstr>
      <vt:lpstr>IPv4 exhaustion</vt:lpstr>
      <vt:lpstr>How does address look like (IPv4)</vt:lpstr>
      <vt:lpstr>How does address look like (IPv4)</vt:lpstr>
      <vt:lpstr>How does address look like (IPv6)</vt:lpstr>
      <vt:lpstr>How does address look like (IPv6)</vt:lpstr>
      <vt:lpstr>How does address look like (IPv6)</vt:lpstr>
      <vt:lpstr>IPv6 enumeration</vt:lpstr>
      <vt:lpstr>Address types</vt:lpstr>
      <vt:lpstr>Address types (local)</vt:lpstr>
      <vt:lpstr>Address types (unicast)</vt:lpstr>
      <vt:lpstr>Address types (unicast)</vt:lpstr>
      <vt:lpstr>Address types (common)</vt:lpstr>
      <vt:lpstr>Dual stack</vt:lpstr>
      <vt:lpstr>Dual stack (TCP)</vt:lpstr>
      <vt:lpstr>Dual stack (UDP)</vt:lpstr>
      <vt:lpstr>Address types (multicast)</vt:lpstr>
      <vt:lpstr>Multicast</vt:lpstr>
      <vt:lpstr>(Windows) Tools</vt:lpstr>
      <vt:lpstr>Myths</vt:lpstr>
      <vt:lpstr>Let’s play</vt:lpstr>
      <vt:lpstr>Let’s play (native)</vt:lpstr>
      <vt:lpstr>Let’s play (tunneling)</vt:lpstr>
      <vt:lpstr>Let’s play - tunneling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Josip</dc:creator>
  <cp:lastModifiedBy>Josip Medved</cp:lastModifiedBy>
  <cp:revision>53</cp:revision>
  <dcterms:created xsi:type="dcterms:W3CDTF">2014-07-14T21:10:55Z</dcterms:created>
  <dcterms:modified xsi:type="dcterms:W3CDTF">2014-09-12T06:55:28Z</dcterms:modified>
</cp:coreProperties>
</file>