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71" r:id="rId3"/>
    <p:sldId id="261" r:id="rId4"/>
    <p:sldId id="266" r:id="rId5"/>
    <p:sldId id="277" r:id="rId6"/>
    <p:sldId id="278" r:id="rId7"/>
    <p:sldId id="279" r:id="rId8"/>
    <p:sldId id="280" r:id="rId9"/>
    <p:sldId id="267" r:id="rId10"/>
    <p:sldId id="273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9388" autoAdjust="0"/>
  </p:normalViewPr>
  <p:slideViewPr>
    <p:cSldViewPr>
      <p:cViewPr>
        <p:scale>
          <a:sx n="77" d="100"/>
          <a:sy n="77" d="100"/>
        </p:scale>
        <p:origin x="-1118" y="-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1" d="100"/>
          <a:sy n="71" d="100"/>
        </p:scale>
        <p:origin x="-3156" y="-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18E52A-E3ED-4480-990F-048ADE40F619}" type="datetimeFigureOut">
              <a:rPr lang="en-US" smtClean="0"/>
              <a:pPr/>
              <a:t>9/4/2010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D5F715-6E59-4B5A-8FBE-00F72E1ECEC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204681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msdn.microsoft.com/en-us/library/ff402551(v=VS.92).aspx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://www.electronista.com/articles/10/08/12/analysts.say.android.passing.ios.near.blackberry/" TargetMode="External"/><Relationship Id="rId4" Type="http://schemas.openxmlformats.org/officeDocument/2006/relationships/hyperlink" Target="http://www.msdev.com/Directory/SeriesDescription.aspx?CourseId=158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hr-HR" dirty="0" smtClean="0">
                <a:hlinkClick r:id="rId3"/>
              </a:rPr>
              <a:t>http://msdn.microsoft.com/en-us/library/ff402551(v=VS.92).aspx</a:t>
            </a:r>
            <a:endParaRPr lang="hr-HR" dirty="0" smtClean="0"/>
          </a:p>
          <a:p>
            <a:r>
              <a:rPr lang="hr-HR" dirty="0" smtClean="0">
                <a:hlinkClick r:id="rId4"/>
              </a:rPr>
              <a:t>http://www.msdev.com/Directory/SeriesDescription.aspx?CourseId=158</a:t>
            </a:r>
            <a:endParaRPr lang="hr-HR" dirty="0" smtClean="0"/>
          </a:p>
          <a:p>
            <a:endParaRPr lang="hr-HR" dirty="0" smtClean="0">
              <a:hlinkClick r:id="rId5"/>
            </a:endParaRPr>
          </a:p>
          <a:p>
            <a:r>
              <a:rPr lang="hr-HR" dirty="0" smtClean="0">
                <a:hlinkClick r:id="rId5"/>
              </a:rPr>
              <a:t>http://www.electronista.com/articles/10/08/12/analysts.say.android.passing.ios.near.blackberry/</a:t>
            </a:r>
            <a:endParaRPr lang="en-US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5F715-6E59-4B5A-8FBE-00F72E1ECEC7}" type="slidenum">
              <a:rPr lang="en-GB" smtClean="0"/>
              <a:pPr/>
              <a:t>1</a:t>
            </a:fld>
            <a:endParaRPr lang="en-GB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5F715-6E59-4B5A-8FBE-00F72E1ECEC7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589002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5F715-6E59-4B5A-8FBE-00F72E1ECEC7}" type="slidenum">
              <a:rPr lang="en-GB" smtClean="0"/>
              <a:pPr/>
              <a:t>10</a:t>
            </a:fld>
            <a:endParaRPr lang="en-GB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gif"/><Relationship Id="rId3" Type="http://schemas.openxmlformats.org/officeDocument/2006/relationships/image" Target="../media/image4.gif"/><Relationship Id="rId7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gif"/><Relationship Id="rId11" Type="http://schemas.openxmlformats.org/officeDocument/2006/relationships/image" Target="../media/image12.png"/><Relationship Id="rId5" Type="http://schemas.openxmlformats.org/officeDocument/2006/relationships/image" Target="../media/image6.gif"/><Relationship Id="rId10" Type="http://schemas.openxmlformats.org/officeDocument/2006/relationships/image" Target="../media/image11.png"/><Relationship Id="rId4" Type="http://schemas.openxmlformats.org/officeDocument/2006/relationships/image" Target="../media/image5.jpeg"/><Relationship Id="rId9" Type="http://schemas.openxmlformats.org/officeDocument/2006/relationships/image" Target="../media/image10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4407-FAE7-4845-AB1F-7B6F30F94EDA}" type="datetimeFigureOut">
              <a:rPr lang="en-US" smtClean="0"/>
              <a:pPr/>
              <a:t>9/4/2010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E3619-D1FF-422B-9056-F3444C4C574A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3" name="Text Placeholder 22"/>
          <p:cNvSpPr>
            <a:spLocks noGrp="1"/>
          </p:cNvSpPr>
          <p:nvPr>
            <p:ph type="body" sz="quarter" idx="14"/>
          </p:nvPr>
        </p:nvSpPr>
        <p:spPr>
          <a:xfrm>
            <a:off x="2285984" y="2357430"/>
            <a:ext cx="5572164" cy="785818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 Master text</a:t>
            </a:r>
            <a:endParaRPr lang="en-GB" dirty="0"/>
          </a:p>
        </p:txBody>
      </p:sp>
      <p:sp>
        <p:nvSpPr>
          <p:cNvPr id="31" name="Text Placeholder 22"/>
          <p:cNvSpPr>
            <a:spLocks noGrp="1"/>
          </p:cNvSpPr>
          <p:nvPr>
            <p:ph type="body" sz="quarter" idx="15"/>
          </p:nvPr>
        </p:nvSpPr>
        <p:spPr>
          <a:xfrm>
            <a:off x="2285984" y="3357562"/>
            <a:ext cx="5572164" cy="1714512"/>
          </a:xfrm>
        </p:spPr>
        <p:txBody>
          <a:bodyPr>
            <a:normAutofit/>
          </a:bodyPr>
          <a:lstStyle>
            <a:lvl1pPr>
              <a:buNone/>
              <a:defRPr sz="2000"/>
            </a:lvl1pPr>
          </a:lstStyle>
          <a:p>
            <a:pPr lvl="0"/>
            <a:r>
              <a:rPr lang="en-US" dirty="0" smtClean="0"/>
              <a:t>Click to edit Master text</a:t>
            </a:r>
            <a:endParaRPr lang="en-GB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4407-FAE7-4845-AB1F-7B6F30F94EDA}" type="datetimeFigureOut">
              <a:rPr lang="en-US" smtClean="0"/>
              <a:pPr/>
              <a:t>9/4/2010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E3619-D1FF-422B-9056-F3444C4C574A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28728" y="1785926"/>
            <a:ext cx="5048272" cy="43402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4407-FAE7-4845-AB1F-7B6F30F94EDA}" type="datetimeFigureOut">
              <a:rPr lang="en-US" smtClean="0"/>
              <a:pPr/>
              <a:t>9/4/2010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E3619-D1FF-422B-9056-F3444C4C574A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bg>
      <p:bgPr>
        <a:solidFill>
          <a:schemeClr val="bg1">
            <a:alpha val="4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logo_microsoft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643438" y="785794"/>
            <a:ext cx="4071966" cy="1004419"/>
          </a:xfrm>
          <a:prstGeom prst="rect">
            <a:avLst/>
          </a:prstGeom>
        </p:spPr>
      </p:pic>
      <p:pic>
        <p:nvPicPr>
          <p:cNvPr id="7" name="Picture 6" descr="logo_mic.gif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500694" y="2362069"/>
            <a:ext cx="2493125" cy="781179"/>
          </a:xfrm>
          <a:prstGeom prst="rect">
            <a:avLst/>
          </a:prstGeom>
        </p:spPr>
      </p:pic>
      <p:pic>
        <p:nvPicPr>
          <p:cNvPr id="8" name="Picture 7" descr="logo_ineta.jpg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286644" y="4714884"/>
            <a:ext cx="1610360" cy="880330"/>
          </a:xfrm>
          <a:prstGeom prst="rect">
            <a:avLst/>
          </a:prstGeom>
        </p:spPr>
      </p:pic>
      <p:pic>
        <p:nvPicPr>
          <p:cNvPr id="9" name="Picture 8" descr="logo_kopackirit.gif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5357818" y="3286124"/>
            <a:ext cx="2918123" cy="389083"/>
          </a:xfrm>
          <a:prstGeom prst="rect">
            <a:avLst/>
          </a:prstGeom>
        </p:spPr>
      </p:pic>
      <p:pic>
        <p:nvPicPr>
          <p:cNvPr id="10" name="Picture 9" descr="logo_mreza1.gif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6718896" y="6143644"/>
            <a:ext cx="2255935" cy="571504"/>
          </a:xfrm>
          <a:prstGeom prst="rect">
            <a:avLst/>
          </a:prstGeom>
        </p:spPr>
      </p:pic>
      <p:pic>
        <p:nvPicPr>
          <p:cNvPr id="12" name="Picture 11" descr="logo_solidquality1.jpg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5429256" y="5072074"/>
            <a:ext cx="1633613" cy="500975"/>
          </a:xfrm>
          <a:prstGeom prst="rect">
            <a:avLst/>
          </a:prstGeom>
        </p:spPr>
      </p:pic>
      <p:pic>
        <p:nvPicPr>
          <p:cNvPr id="13" name="Picture 12" descr="logo_redgate.gif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214282" y="5000636"/>
            <a:ext cx="1701679" cy="578571"/>
          </a:xfrm>
          <a:prstGeom prst="rect">
            <a:avLst/>
          </a:prstGeom>
        </p:spPr>
      </p:pic>
      <p:sp>
        <p:nvSpPr>
          <p:cNvPr id="14" name="TextBox 13"/>
          <p:cNvSpPr txBox="1"/>
          <p:nvPr userDrawn="1"/>
        </p:nvSpPr>
        <p:spPr>
          <a:xfrm>
            <a:off x="6429388" y="5805090"/>
            <a:ext cx="17145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Media sponsor:</a:t>
            </a:r>
            <a:endParaRPr lang="en-GB" sz="1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6" name="TextBox 15"/>
          <p:cNvSpPr txBox="1"/>
          <p:nvPr userDrawn="1"/>
        </p:nvSpPr>
        <p:spPr>
          <a:xfrm>
            <a:off x="3786182" y="285728"/>
            <a:ext cx="1143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8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Sponsors:</a:t>
            </a:r>
            <a:endParaRPr lang="en-GB" sz="18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7" name="TextBox 16"/>
          <p:cNvSpPr txBox="1"/>
          <p:nvPr userDrawn="1"/>
        </p:nvSpPr>
        <p:spPr>
          <a:xfrm>
            <a:off x="142844" y="1928802"/>
            <a:ext cx="44291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 smtClean="0">
                <a:solidFill>
                  <a:schemeClr val="tx1"/>
                </a:solidFill>
              </a:rPr>
              <a:t>Thanks to all our sponsors, </a:t>
            </a:r>
            <a:endParaRPr lang="hr-HR" sz="3200" b="1" dirty="0" smtClean="0">
              <a:solidFill>
                <a:schemeClr val="tx1"/>
              </a:solidFill>
            </a:endParaRPr>
          </a:p>
          <a:p>
            <a:pPr algn="ctr"/>
            <a:r>
              <a:rPr lang="en-GB" sz="3200" b="1" dirty="0" smtClean="0">
                <a:solidFill>
                  <a:schemeClr val="tx1"/>
                </a:solidFill>
              </a:rPr>
              <a:t>they made this possible!</a:t>
            </a:r>
            <a:endParaRPr lang="en-GB" sz="3200" b="1" dirty="0">
              <a:solidFill>
                <a:schemeClr val="tx1"/>
              </a:solidFill>
            </a:endParaRPr>
          </a:p>
        </p:txBody>
      </p:sp>
      <p:pic>
        <p:nvPicPr>
          <p:cNvPr id="19" name="Picture 18" descr="logo_span.png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2071670" y="5072074"/>
            <a:ext cx="1565547" cy="526406"/>
          </a:xfrm>
          <a:prstGeom prst="rect">
            <a:avLst/>
          </a:prstGeom>
        </p:spPr>
      </p:pic>
      <p:pic>
        <p:nvPicPr>
          <p:cNvPr id="23" name="Picture 22" descr="logo_algebra.png"/>
          <p:cNvPicPr>
            <a:picLocks noChangeAspect="1"/>
          </p:cNvPicPr>
          <p:nvPr userDrawn="1"/>
        </p:nvPicPr>
        <p:blipFill>
          <a:blip r:embed="rId10" cstate="print"/>
          <a:stretch>
            <a:fillRect/>
          </a:stretch>
        </p:blipFill>
        <p:spPr>
          <a:xfrm>
            <a:off x="4143372" y="4857760"/>
            <a:ext cx="810336" cy="885852"/>
          </a:xfrm>
          <a:prstGeom prst="rect">
            <a:avLst/>
          </a:prstGeom>
        </p:spPr>
      </p:pic>
      <p:pic>
        <p:nvPicPr>
          <p:cNvPr id="15" name="Picture 14" descr="logo_insa.png"/>
          <p:cNvPicPr>
            <a:picLocks noChangeAspect="1"/>
          </p:cNvPicPr>
          <p:nvPr userDrawn="1"/>
        </p:nvPicPr>
        <p:blipFill>
          <a:blip r:embed="rId11" cstate="print"/>
          <a:stretch>
            <a:fillRect/>
          </a:stretch>
        </p:blipFill>
        <p:spPr>
          <a:xfrm>
            <a:off x="6000760" y="4071942"/>
            <a:ext cx="1357322" cy="40701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1"/>
            </a:lvl1pPr>
            <a:lvl2pPr>
              <a:defRPr b="1"/>
            </a:lvl2pPr>
            <a:lvl3pPr>
              <a:defRPr b="1"/>
            </a:lvl3pPr>
            <a:lvl4pPr>
              <a:defRPr b="1"/>
            </a:lvl4pPr>
            <a:lvl5pPr>
              <a:defRPr b="1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4407-FAE7-4845-AB1F-7B6F30F94EDA}" type="datetimeFigureOut">
              <a:rPr lang="en-US" smtClean="0"/>
              <a:pPr/>
              <a:t>9/4/2010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E3619-D1FF-422B-9056-F3444C4C574A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8728" y="3286124"/>
            <a:ext cx="7715272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28728" y="1785926"/>
            <a:ext cx="7715272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4407-FAE7-4845-AB1F-7B6F30F94EDA}" type="datetimeFigureOut">
              <a:rPr lang="en-US" smtClean="0"/>
              <a:pPr/>
              <a:t>9/4/2010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E3619-D1FF-422B-9056-F3444C4C574A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28728" y="1785926"/>
            <a:ext cx="3067072" cy="43402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85926"/>
            <a:ext cx="3924328" cy="43402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4407-FAE7-4845-AB1F-7B6F30F94EDA}" type="datetimeFigureOut">
              <a:rPr lang="en-US" smtClean="0"/>
              <a:pPr/>
              <a:t>9/4/2010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E3619-D1FF-422B-9056-F3444C4C574A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28728" y="1785925"/>
            <a:ext cx="3068660" cy="388949"/>
          </a:xfrm>
        </p:spPr>
        <p:txBody>
          <a:bodyPr anchor="b">
            <a:normAutofit/>
          </a:bodyPr>
          <a:lstStyle>
            <a:lvl1pPr marL="0" indent="0">
              <a:buNone/>
              <a:defRPr sz="1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28728" y="2174874"/>
            <a:ext cx="3068660" cy="396876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85925"/>
            <a:ext cx="3998941" cy="38894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4407-FAE7-4845-AB1F-7B6F30F94EDA}" type="datetimeFigureOut">
              <a:rPr lang="en-US" smtClean="0"/>
              <a:pPr/>
              <a:t>9/4/2010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E3619-D1FF-422B-9056-F3444C4C574A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8728" y="1785926"/>
            <a:ext cx="6572296" cy="1214446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4407-FAE7-4845-AB1F-7B6F30F94EDA}" type="datetimeFigureOut">
              <a:rPr lang="en-US" smtClean="0"/>
              <a:pPr/>
              <a:t>9/4/2010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E3619-D1FF-422B-9056-F3444C4C574A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4407-FAE7-4845-AB1F-7B6F30F94EDA}" type="datetimeFigureOut">
              <a:rPr lang="en-US" smtClean="0"/>
              <a:pPr/>
              <a:t>9/4/2010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E3619-D1FF-422B-9056-F3444C4C574A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8728" y="1785926"/>
            <a:ext cx="2079619" cy="66198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785926"/>
            <a:ext cx="5111750" cy="43402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28728" y="2428868"/>
            <a:ext cx="2036785" cy="369729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4407-FAE7-4845-AB1F-7B6F30F94EDA}" type="datetimeFigureOut">
              <a:rPr lang="en-US" smtClean="0"/>
              <a:pPr/>
              <a:t>9/4/2010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E3619-D1FF-422B-9056-F3444C4C574A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428728" y="1785926"/>
            <a:ext cx="7000924" cy="35719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4407-FAE7-4845-AB1F-7B6F30F94EDA}" type="datetimeFigureOut">
              <a:rPr lang="en-US" smtClean="0"/>
              <a:pPr/>
              <a:t>9/4/2010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E3619-D1FF-422B-9056-F3444C4C574A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kulen1.png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0" y="61793"/>
            <a:ext cx="4572000" cy="4510215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1428728" y="1785926"/>
            <a:ext cx="7215238" cy="4500570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28728" y="1785926"/>
            <a:ext cx="7258072" cy="43402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584407-FAE7-4845-AB1F-7B6F30F94EDA}" type="datetimeFigureOut">
              <a:rPr lang="en-US" smtClean="0"/>
              <a:pPr/>
              <a:t>9/4/2010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80488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1E3619-D1FF-422B-9056-F3444C4C574A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29058" y="357166"/>
            <a:ext cx="475774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pic>
        <p:nvPicPr>
          <p:cNvPr id="15" name="Picture 14" descr="kulen4.png"/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7643834" y="6215082"/>
            <a:ext cx="1295581" cy="495369"/>
          </a:xfrm>
          <a:prstGeom prst="rect">
            <a:avLst/>
          </a:prstGeom>
        </p:spPr>
      </p:pic>
      <p:sp>
        <p:nvSpPr>
          <p:cNvPr id="10" name="Rectangle 9"/>
          <p:cNvSpPr/>
          <p:nvPr userDrawn="1"/>
        </p:nvSpPr>
        <p:spPr>
          <a:xfrm>
            <a:off x="0" y="0"/>
            <a:ext cx="1428728" cy="6858000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Rectangle 10"/>
          <p:cNvSpPr/>
          <p:nvPr userDrawn="1"/>
        </p:nvSpPr>
        <p:spPr>
          <a:xfrm rot="5400000">
            <a:off x="4393401" y="-2964673"/>
            <a:ext cx="1785926" cy="7715272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2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539552" y="1785926"/>
            <a:ext cx="7818662" cy="1857388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hr-HR" sz="5400" dirty="0" smtClean="0"/>
              <a:t>How sausage is made</a:t>
            </a:r>
            <a:endParaRPr lang="en-US" sz="5400" dirty="0" smtClean="0"/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1571604" y="4071942"/>
            <a:ext cx="6929486" cy="1643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hr-H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Josip Medved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539552" y="1785926"/>
            <a:ext cx="7818662" cy="1857388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hr-HR" sz="5400" dirty="0" smtClean="0"/>
              <a:t>Thank you</a:t>
            </a: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1571604" y="4071942"/>
            <a:ext cx="6929486" cy="1643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hr-H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blog.jmedved.com</a:t>
            </a:r>
          </a:p>
        </p:txBody>
      </p:sp>
    </p:spTree>
    <p:extLst>
      <p:ext uri="{BB962C8B-B14F-4D97-AF65-F5344CB8AC3E}">
        <p14:creationId xmlns:p14="http://schemas.microsoft.com/office/powerpoint/2010/main" val="202136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28728" y="1340768"/>
            <a:ext cx="7258072" cy="4785395"/>
          </a:xfrm>
        </p:spPr>
        <p:txBody>
          <a:bodyPr/>
          <a:lstStyle/>
          <a:p>
            <a:r>
              <a:rPr lang="hr-HR" dirty="0" smtClean="0"/>
              <a:t>We shall not use rabbits</a:t>
            </a:r>
            <a:endParaRPr lang="hr-HR" dirty="0" smtClean="0"/>
          </a:p>
          <a:p>
            <a:pPr lvl="1"/>
            <a:r>
              <a:rPr lang="hr-HR" dirty="0" smtClean="0"/>
              <a:t>meat is dry</a:t>
            </a:r>
            <a:endParaRPr lang="hr-HR" dirty="0" smtClean="0"/>
          </a:p>
          <a:p>
            <a:pPr lvl="1"/>
            <a:r>
              <a:rPr lang="hr-HR" dirty="0" smtClean="0"/>
              <a:t>not that much meat per unit</a:t>
            </a:r>
          </a:p>
          <a:p>
            <a:pPr lvl="1"/>
            <a:r>
              <a:rPr lang="hr-HR" dirty="0" smtClean="0"/>
              <a:t>they are hard to catch</a:t>
            </a:r>
            <a:endParaRPr lang="hr-HR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6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2685456"/>
            <a:ext cx="3312368" cy="3547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591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28728" y="1340768"/>
            <a:ext cx="3991902" cy="4785395"/>
          </a:xfrm>
        </p:spPr>
        <p:txBody>
          <a:bodyPr/>
          <a:lstStyle/>
          <a:p>
            <a:r>
              <a:rPr lang="hr-HR" dirty="0" smtClean="0"/>
              <a:t>One pig is usually enough</a:t>
            </a:r>
          </a:p>
          <a:p>
            <a:pPr lvl="1"/>
            <a:r>
              <a:rPr lang="hr-HR" dirty="0" smtClean="0"/>
              <a:t>you do need to kill it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1340768"/>
            <a:ext cx="3615865" cy="4821154"/>
          </a:xfrm>
          <a:prstGeom prst="rect">
            <a:avLst/>
          </a:prstGeom>
          <a:effectLst>
            <a:softEdge rad="88900"/>
          </a:effectLst>
        </p:spPr>
      </p:pic>
    </p:spTree>
    <p:extLst>
      <p:ext uri="{BB962C8B-B14F-4D97-AF65-F5344CB8AC3E}">
        <p14:creationId xmlns:p14="http://schemas.microsoft.com/office/powerpoint/2010/main" val="1869264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87624" y="1340768"/>
            <a:ext cx="7499176" cy="4785395"/>
          </a:xfrm>
        </p:spPr>
        <p:txBody>
          <a:bodyPr>
            <a:normAutofit/>
          </a:bodyPr>
          <a:lstStyle/>
          <a:p>
            <a:r>
              <a:rPr lang="hr-HR" dirty="0" smtClean="0"/>
              <a:t>Only selected pieces can go in</a:t>
            </a:r>
          </a:p>
          <a:p>
            <a:pPr lvl="1"/>
            <a:r>
              <a:rPr lang="hr-HR" dirty="0" smtClean="0">
                <a:sym typeface="Wingdings" pitchFamily="2" charset="2"/>
              </a:rPr>
              <a:t>lean meat with aproximatelly 20% of fat works best</a:t>
            </a:r>
          </a:p>
          <a:p>
            <a:pPr lvl="1"/>
            <a:r>
              <a:rPr lang="hr-HR" dirty="0" smtClean="0">
                <a:sym typeface="Wingdings" pitchFamily="2" charset="2"/>
              </a:rPr>
              <a:t>you can always add more fat</a:t>
            </a:r>
          </a:p>
          <a:p>
            <a:pPr marL="457200" lvl="1" indent="0">
              <a:buNone/>
            </a:pPr>
            <a:endParaRPr lang="hr-HR" dirty="0" smtClean="0">
              <a:sym typeface="Wingdings" pitchFamily="2" charset="2"/>
            </a:endParaRPr>
          </a:p>
          <a:p>
            <a:r>
              <a:rPr lang="hr-HR" dirty="0" smtClean="0">
                <a:sym typeface="Wingdings" pitchFamily="2" charset="2"/>
              </a:rPr>
              <a:t>Rest of meat is not</a:t>
            </a:r>
          </a:p>
          <a:p>
            <a:pPr marL="0" indent="0">
              <a:buNone/>
            </a:pPr>
            <a:r>
              <a:rPr lang="hr-HR" dirty="0" smtClean="0">
                <a:sym typeface="Wingdings" pitchFamily="2" charset="2"/>
              </a:rPr>
              <a:t>thrown</a:t>
            </a:r>
          </a:p>
          <a:p>
            <a:pPr lvl="1"/>
            <a:r>
              <a:rPr lang="hr-HR" dirty="0" smtClean="0">
                <a:sym typeface="Wingdings" pitchFamily="2" charset="2"/>
              </a:rPr>
              <a:t>some other presentation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3843046"/>
            <a:ext cx="3096344" cy="2322258"/>
          </a:xfrm>
          <a:prstGeom prst="rect">
            <a:avLst/>
          </a:prstGeom>
          <a:effectLst>
            <a:softEdge rad="88900"/>
          </a:effectLst>
        </p:spPr>
      </p:pic>
    </p:spTree>
    <p:extLst>
      <p:ext uri="{BB962C8B-B14F-4D97-AF65-F5344CB8AC3E}">
        <p14:creationId xmlns:p14="http://schemas.microsoft.com/office/powerpoint/2010/main" val="2405860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28728" y="1340768"/>
            <a:ext cx="3863352" cy="4785395"/>
          </a:xfrm>
        </p:spPr>
        <p:txBody>
          <a:bodyPr>
            <a:normAutofit/>
          </a:bodyPr>
          <a:lstStyle/>
          <a:p>
            <a:r>
              <a:rPr lang="hr-HR" dirty="0" smtClean="0"/>
              <a:t>One person to cut it all</a:t>
            </a:r>
          </a:p>
          <a:p>
            <a:pPr lvl="1"/>
            <a:r>
              <a:rPr lang="hr-HR" dirty="0" smtClean="0">
                <a:sym typeface="Wingdings" pitchFamily="2" charset="2"/>
              </a:rPr>
              <a:t>Belgians work best</a:t>
            </a:r>
          </a:p>
          <a:p>
            <a:pPr lvl="1"/>
            <a:r>
              <a:rPr lang="hr-HR" dirty="0" smtClean="0">
                <a:sym typeface="Wingdings" pitchFamily="2" charset="2"/>
              </a:rPr>
              <a:t>other nationalities may also be suitable</a:t>
            </a:r>
            <a:endParaRPr lang="hr-HR" dirty="0">
              <a:sym typeface="Wingdings" pitchFamily="2" charset="2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0630" y="3501008"/>
            <a:ext cx="3399842" cy="2549881"/>
          </a:xfrm>
          <a:prstGeom prst="rect">
            <a:avLst/>
          </a:prstGeom>
          <a:effectLst>
            <a:softEdge rad="88900"/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0630" y="1340767"/>
            <a:ext cx="3615866" cy="4821154"/>
          </a:xfrm>
          <a:prstGeom prst="rect">
            <a:avLst/>
          </a:prstGeom>
          <a:effectLst>
            <a:softEdge rad="88900"/>
          </a:effectLst>
        </p:spPr>
      </p:pic>
    </p:spTree>
    <p:extLst>
      <p:ext uri="{BB962C8B-B14F-4D97-AF65-F5344CB8AC3E}">
        <p14:creationId xmlns:p14="http://schemas.microsoft.com/office/powerpoint/2010/main" val="3560296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28728" y="1340768"/>
            <a:ext cx="7463752" cy="4785395"/>
          </a:xfrm>
        </p:spPr>
        <p:txBody>
          <a:bodyPr>
            <a:normAutofit/>
          </a:bodyPr>
          <a:lstStyle/>
          <a:p>
            <a:r>
              <a:rPr lang="hr-HR" dirty="0" smtClean="0"/>
              <a:t>Grinding meat is mandatory</a:t>
            </a:r>
          </a:p>
          <a:p>
            <a:pPr lvl="1"/>
            <a:r>
              <a:rPr lang="hr-HR" dirty="0" smtClean="0"/>
              <a:t>hard work – find cheap labor</a:t>
            </a:r>
            <a:endParaRPr lang="hr-HR" dirty="0" smtClean="0"/>
          </a:p>
          <a:p>
            <a:endParaRPr lang="hr-HR" dirty="0" smtClean="0">
              <a:sym typeface="Wingdings" pitchFamily="2" charset="2"/>
            </a:endParaRPr>
          </a:p>
          <a:p>
            <a:endParaRPr lang="hr-HR" dirty="0" smtClean="0">
              <a:sym typeface="Wingdings" pitchFamily="2" charset="2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2582907"/>
            <a:ext cx="5256584" cy="3942437"/>
          </a:xfrm>
          <a:prstGeom prst="rect">
            <a:avLst/>
          </a:prstGeom>
          <a:effectLst>
            <a:softEdge rad="88900"/>
          </a:effectLst>
        </p:spPr>
      </p:pic>
    </p:spTree>
    <p:extLst>
      <p:ext uri="{BB962C8B-B14F-4D97-AF65-F5344CB8AC3E}">
        <p14:creationId xmlns:p14="http://schemas.microsoft.com/office/powerpoint/2010/main" val="2086983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28728" y="1340768"/>
            <a:ext cx="7463752" cy="4785395"/>
          </a:xfrm>
        </p:spPr>
        <p:txBody>
          <a:bodyPr>
            <a:normAutofit/>
          </a:bodyPr>
          <a:lstStyle/>
          <a:p>
            <a:r>
              <a:rPr lang="hr-HR" dirty="0" smtClean="0">
                <a:sym typeface="Wingdings" pitchFamily="2" charset="2"/>
              </a:rPr>
              <a:t>per 100 kg of meat</a:t>
            </a:r>
            <a:endParaRPr lang="hr-HR" dirty="0">
              <a:sym typeface="Wingdings" pitchFamily="2" charset="2"/>
            </a:endParaRPr>
          </a:p>
          <a:p>
            <a:pPr lvl="1"/>
            <a:r>
              <a:rPr lang="hr-HR" dirty="0" smtClean="0">
                <a:sym typeface="Wingdings" pitchFamily="2" charset="2"/>
              </a:rPr>
              <a:t>0.2 kg salt</a:t>
            </a:r>
          </a:p>
          <a:p>
            <a:pPr lvl="1"/>
            <a:r>
              <a:rPr lang="hr-HR" dirty="0" smtClean="0">
                <a:sym typeface="Wingdings" pitchFamily="2" charset="2"/>
              </a:rPr>
              <a:t>0.02 kg black peper</a:t>
            </a:r>
          </a:p>
          <a:p>
            <a:pPr lvl="1"/>
            <a:r>
              <a:rPr lang="hr-HR" dirty="0" smtClean="0">
                <a:sym typeface="Wingdings" pitchFamily="2" charset="2"/>
              </a:rPr>
              <a:t>0.025 kg hot paprika</a:t>
            </a:r>
          </a:p>
          <a:p>
            <a:pPr lvl="1"/>
            <a:r>
              <a:rPr lang="hr-HR" dirty="0" smtClean="0">
                <a:sym typeface="Wingdings" pitchFamily="2" charset="2"/>
              </a:rPr>
              <a:t>0.25 kg sweet paprika</a:t>
            </a:r>
          </a:p>
          <a:p>
            <a:pPr lvl="1"/>
            <a:r>
              <a:rPr lang="hr-HR" dirty="0" smtClean="0">
                <a:sym typeface="Wingdings" pitchFamily="2" charset="2"/>
              </a:rPr>
              <a:t>0.25 kg of garlic</a:t>
            </a:r>
          </a:p>
          <a:p>
            <a:pPr lvl="2"/>
            <a:r>
              <a:rPr lang="hr-HR" dirty="0" smtClean="0">
                <a:sym typeface="Wingdings" pitchFamily="2" charset="2"/>
              </a:rPr>
              <a:t>just sweat it in hot water</a:t>
            </a:r>
          </a:p>
          <a:p>
            <a:pPr lvl="3"/>
            <a:r>
              <a:rPr lang="hr-HR" dirty="0" smtClean="0">
                <a:sym typeface="Wingdings" pitchFamily="2" charset="2"/>
              </a:rPr>
              <a:t>garlic itself does NOT go in mixture</a:t>
            </a:r>
          </a:p>
          <a:p>
            <a:pPr lvl="1"/>
            <a:endParaRPr lang="hr-HR" dirty="0">
              <a:sym typeface="Wingdings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3158817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908720"/>
            <a:ext cx="4176464" cy="5217443"/>
          </a:xfrm>
        </p:spPr>
        <p:txBody>
          <a:bodyPr>
            <a:normAutofit/>
          </a:bodyPr>
          <a:lstStyle/>
          <a:p>
            <a:r>
              <a:rPr lang="hr-HR" dirty="0" smtClean="0"/>
              <a:t>Leave it to dry in smoke house</a:t>
            </a:r>
          </a:p>
          <a:p>
            <a:pPr lvl="1"/>
            <a:r>
              <a:rPr lang="hr-HR" dirty="0" smtClean="0"/>
              <a:t>two weeks is enough</a:t>
            </a:r>
            <a:endParaRPr lang="hr-HR" dirty="0" smtClean="0"/>
          </a:p>
          <a:p>
            <a:endParaRPr lang="hr-HR" dirty="0">
              <a:sym typeface="Wingdings" pitchFamily="2" charset="2"/>
            </a:endParaRPr>
          </a:p>
          <a:p>
            <a:r>
              <a:rPr lang="hr-HR" dirty="0" smtClean="0">
                <a:sym typeface="Wingdings" pitchFamily="2" charset="2"/>
              </a:rPr>
              <a:t>Proper storage after smoking is very important</a:t>
            </a:r>
          </a:p>
          <a:p>
            <a:pPr lvl="1"/>
            <a:r>
              <a:rPr lang="hr-HR" dirty="0" smtClean="0">
                <a:sym typeface="Wingdings" pitchFamily="2" charset="2"/>
              </a:rPr>
              <a:t>19” rack works great</a:t>
            </a:r>
            <a:endParaRPr lang="hr-HR" dirty="0">
              <a:sym typeface="Wingdings" pitchFamily="2" charset="2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2560" y="764704"/>
            <a:ext cx="4047912" cy="5397217"/>
          </a:xfrm>
          <a:prstGeom prst="rect">
            <a:avLst/>
          </a:prstGeom>
          <a:effectLst>
            <a:softEdge rad="88900"/>
          </a:effectLst>
        </p:spPr>
      </p:pic>
    </p:spTree>
    <p:extLst>
      <p:ext uri="{BB962C8B-B14F-4D97-AF65-F5344CB8AC3E}">
        <p14:creationId xmlns:p14="http://schemas.microsoft.com/office/powerpoint/2010/main" val="313891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Demo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28728" y="1785926"/>
            <a:ext cx="4007368" cy="4340237"/>
          </a:xfrm>
        </p:spPr>
        <p:txBody>
          <a:bodyPr/>
          <a:lstStyle/>
          <a:p>
            <a:r>
              <a:rPr lang="hr-HR" dirty="0" smtClean="0"/>
              <a:t>It will be available in two months</a:t>
            </a:r>
            <a:endParaRPr lang="hr-HR" dirty="0" smtClean="0"/>
          </a:p>
        </p:txBody>
      </p:sp>
      <p:pic>
        <p:nvPicPr>
          <p:cNvPr id="7" name="Content Placeholder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780" y="2132856"/>
            <a:ext cx="5184724" cy="4101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5435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2878</TotalTime>
  <Words>178</Words>
  <Application>Microsoft Office PowerPoint</Application>
  <PresentationFormat>On-screen Show (4:3)</PresentationFormat>
  <Paragraphs>44</Paragraphs>
  <Slides>10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Demo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Maja</dc:creator>
  <cp:lastModifiedBy>Josip Medved</cp:lastModifiedBy>
  <cp:revision>89</cp:revision>
  <dcterms:created xsi:type="dcterms:W3CDTF">2010-08-31T08:29:45Z</dcterms:created>
  <dcterms:modified xsi:type="dcterms:W3CDTF">2010-09-04T22:06:59Z</dcterms:modified>
</cp:coreProperties>
</file>