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1" r:id="rId4"/>
    <p:sldId id="266" r:id="rId5"/>
    <p:sldId id="263" r:id="rId6"/>
    <p:sldId id="264" r:id="rId7"/>
    <p:sldId id="265" r:id="rId8"/>
    <p:sldId id="267" r:id="rId9"/>
    <p:sldId id="268" r:id="rId10"/>
    <p:sldId id="271" r:id="rId11"/>
    <p:sldId id="270" r:id="rId12"/>
    <p:sldId id="275" r:id="rId13"/>
    <p:sldId id="276" r:id="rId14"/>
    <p:sldId id="258" r:id="rId15"/>
    <p:sldId id="27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388" autoAdjust="0"/>
  </p:normalViewPr>
  <p:slideViewPr>
    <p:cSldViewPr>
      <p:cViewPr>
        <p:scale>
          <a:sx n="77" d="100"/>
          <a:sy n="77" d="100"/>
        </p:scale>
        <p:origin x="-1133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15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8E52A-E3ED-4480-990F-048ADE40F619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5F715-6E59-4B5A-8FBE-00F72E1ECEC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0468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ff402551(v=VS.92).aspx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electronista.com/articles/10/08/12/analysts.say.android.passing.ios.near.blackberry/" TargetMode="External"/><Relationship Id="rId4" Type="http://schemas.openxmlformats.org/officeDocument/2006/relationships/hyperlink" Target="http://www.msdev.com/Directory/SeriesDescription.aspx?CourseId=158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>
                <a:hlinkClick r:id="rId3"/>
              </a:rPr>
              <a:t>http://msdn.microsoft.com/en-us/library/ff402551(v=VS.92).aspx</a:t>
            </a:r>
            <a:endParaRPr lang="hr-HR" dirty="0" smtClean="0"/>
          </a:p>
          <a:p>
            <a:r>
              <a:rPr lang="hr-HR" dirty="0" smtClean="0">
                <a:hlinkClick r:id="rId4"/>
              </a:rPr>
              <a:t>http://www.msdev.com/Directory/SeriesDescription.aspx?CourseId=158</a:t>
            </a:r>
            <a:endParaRPr lang="hr-HR" dirty="0" smtClean="0"/>
          </a:p>
          <a:p>
            <a:endParaRPr lang="hr-HR" dirty="0" smtClean="0">
              <a:hlinkClick r:id="rId5"/>
            </a:endParaRPr>
          </a:p>
          <a:p>
            <a:r>
              <a:rPr lang="hr-HR" dirty="0" smtClean="0">
                <a:hlinkClick r:id="rId5"/>
              </a:rPr>
              <a:t>http://www.electronista.com/articles/10/08/12/analysts.say.android.passing.ios.near.blackberry/</a:t>
            </a:r>
            <a:endParaRPr lang="en-US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15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Visual Studio 2005 Standard</a:t>
            </a:r>
          </a:p>
          <a:p>
            <a:r>
              <a:rPr lang="hr-HR" dirty="0" smtClean="0"/>
              <a:t>Visual Studio 2008 Professional</a:t>
            </a:r>
          </a:p>
          <a:p>
            <a:endParaRPr lang="hr-HR" dirty="0" smtClean="0"/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Windows Mobile 6 SDK Refresh</a:t>
            </a:r>
            <a:endParaRPr lang="hr-HR" dirty="0" smtClean="0"/>
          </a:p>
          <a:p>
            <a:r>
              <a:rPr lang="hr-HR" dirty="0" smtClean="0"/>
              <a:t>   o  http://www.microsoft.com/downloads/details.aspx?familyid=06111A3A-A651-4745-88EF-3D48091A390B</a:t>
            </a:r>
          </a:p>
          <a:p>
            <a:endParaRPr lang="hr-H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Windows Mobile 6.5.3 Developer Tool Kit</a:t>
            </a:r>
            <a:endParaRPr lang="hr-HR" dirty="0" smtClean="0"/>
          </a:p>
          <a:p>
            <a:r>
              <a:rPr lang="hr-HR" dirty="0" smtClean="0"/>
              <a:t>   o  http://www.microsoft.com/downloads/details.aspx?familyid=C0213F68-2E01-4E5C-A8B2-35E081DCF1CA</a:t>
            </a:r>
          </a:p>
          <a:p>
            <a:endParaRPr lang="hr-H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9092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Setting Android environment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o  </a:t>
            </a:r>
            <a:r>
              <a:rPr lang="hr-HR" dirty="0" smtClean="0"/>
              <a:t>http://blog.jmedved.com/2010/06/setting-android-environment.html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Java SE Development Kit 6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o  http://java.sun.com/javase/downloads/widget/jdk6.jsp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b="0" i="0" u="none" strike="noStrike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Eclipse IDE for Java Developers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o  http://www.eclipse.org/downloads/download.php?file=/technology/epp/downloads/release/galileo/SR2/eclipse-java-galileo-SR2-win32.zip</a:t>
            </a:r>
          </a:p>
          <a:p>
            <a:endParaRPr lang="hr-H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Android SDK</a:t>
            </a:r>
          </a:p>
          <a:p>
            <a:r>
              <a:rPr lang="hr-HR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o  http://developer.android.com/sdk/download.html?v=android-sdk_r06-windows.zip</a:t>
            </a:r>
          </a:p>
          <a:p>
            <a:endParaRPr lang="hr-HR" sz="1200" b="0" i="0" u="none" strike="noStrike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5432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Visual Studio 2010 Express</a:t>
            </a:r>
            <a:r>
              <a:rPr lang="hr-HR" dirty="0" smtClean="0"/>
              <a:t> </a:t>
            </a:r>
            <a:r>
              <a:rPr lang="en-US" dirty="0" smtClean="0"/>
              <a:t>for Windows Phone</a:t>
            </a:r>
            <a:endParaRPr lang="hr-H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 smtClean="0"/>
              <a:t>   o  http://www.microsoft.com/downloads/details.aspx?FamilyID=c8496c2a-54d9-4b11-9491-a1bfaf32f2e3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 smtClean="0"/>
              <a:t>Windows Phone</a:t>
            </a:r>
            <a:r>
              <a:rPr lang="hr-HR" baseline="0" dirty="0" smtClean="0"/>
              <a:t> Developer Home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baseline="0" dirty="0" smtClean="0"/>
              <a:t>   o  </a:t>
            </a:r>
            <a:r>
              <a:rPr lang="hr-HR" dirty="0" smtClean="0"/>
              <a:t>http://developer.windowsphone.com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2864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 Submission Requirements for Windows® Marketplace for Mobile </a:t>
            </a:r>
            <a:endParaRPr lang="hr-H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hr-HR" dirty="0" smtClean="0"/>
              <a:t>   o  http://developer.windowsphone.com/resources/en-US/Application%20Submission%20Guidelines.pdf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8900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Application Submission Requirements for Windows® Marketplace for Mobile </a:t>
            </a:r>
            <a:endParaRPr lang="hr-H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hr-HR" dirty="0" smtClean="0"/>
              <a:t>   o  http://developer.windowsphone.com/resources/en-US/Application%20Submission%20Guidelines.pdf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8900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Android Market Developer Distribution Agreement</a:t>
            </a:r>
          </a:p>
          <a:p>
            <a:r>
              <a:rPr lang="hr-HR" dirty="0" smtClean="0"/>
              <a:t>   o  http://www.android.com/us/developer-distribution-agreement.html</a:t>
            </a:r>
          </a:p>
          <a:p>
            <a:endParaRPr lang="hr-H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7155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Android Market Developer Distribution Agreement</a:t>
            </a:r>
          </a:p>
          <a:p>
            <a:r>
              <a:rPr lang="hr-HR" dirty="0" smtClean="0"/>
              <a:t>   o  http://www.android.com/us/developer-distribution-agreement.html</a:t>
            </a:r>
          </a:p>
          <a:p>
            <a:endParaRPr lang="hr-H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7155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Android Market Developer Distribution Agreement</a:t>
            </a:r>
          </a:p>
          <a:p>
            <a:r>
              <a:rPr lang="hr-HR" dirty="0" smtClean="0"/>
              <a:t>   o  http://www.android.com/us/developer-distribution-agreement.html</a:t>
            </a:r>
          </a:p>
          <a:p>
            <a:endParaRPr lang="hr-H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715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gif"/><Relationship Id="rId11" Type="http://schemas.openxmlformats.org/officeDocument/2006/relationships/image" Target="../media/image12.png"/><Relationship Id="rId5" Type="http://schemas.openxmlformats.org/officeDocument/2006/relationships/image" Target="../media/image6.gif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2285984" y="2357430"/>
            <a:ext cx="5572164" cy="78581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 Master text</a:t>
            </a:r>
            <a:endParaRPr lang="en-GB" dirty="0"/>
          </a:p>
        </p:txBody>
      </p:sp>
      <p:sp>
        <p:nvSpPr>
          <p:cNvPr id="31" name="Text Placeholder 22"/>
          <p:cNvSpPr>
            <a:spLocks noGrp="1"/>
          </p:cNvSpPr>
          <p:nvPr>
            <p:ph type="body" sz="quarter" idx="15"/>
          </p:nvPr>
        </p:nvSpPr>
        <p:spPr>
          <a:xfrm>
            <a:off x="2285984" y="3357562"/>
            <a:ext cx="5572164" cy="1714512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dirty="0" smtClean="0"/>
              <a:t>Click to edit Master text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728" y="1785926"/>
            <a:ext cx="5048272" cy="4340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_microsoft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3438" y="785794"/>
            <a:ext cx="4071966" cy="1004419"/>
          </a:xfrm>
          <a:prstGeom prst="rect">
            <a:avLst/>
          </a:prstGeom>
        </p:spPr>
      </p:pic>
      <p:pic>
        <p:nvPicPr>
          <p:cNvPr id="7" name="Picture 6" descr="logo_mic.gi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0694" y="2362069"/>
            <a:ext cx="2493125" cy="781179"/>
          </a:xfrm>
          <a:prstGeom prst="rect">
            <a:avLst/>
          </a:prstGeom>
        </p:spPr>
      </p:pic>
      <p:pic>
        <p:nvPicPr>
          <p:cNvPr id="8" name="Picture 7" descr="logo_ineta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644" y="4714884"/>
            <a:ext cx="1610360" cy="880330"/>
          </a:xfrm>
          <a:prstGeom prst="rect">
            <a:avLst/>
          </a:prstGeom>
        </p:spPr>
      </p:pic>
      <p:pic>
        <p:nvPicPr>
          <p:cNvPr id="9" name="Picture 8" descr="logo_kopackirit.gif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57818" y="3286124"/>
            <a:ext cx="2918123" cy="389083"/>
          </a:xfrm>
          <a:prstGeom prst="rect">
            <a:avLst/>
          </a:prstGeom>
        </p:spPr>
      </p:pic>
      <p:pic>
        <p:nvPicPr>
          <p:cNvPr id="10" name="Picture 9" descr="logo_mreza1.gif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18896" y="6143644"/>
            <a:ext cx="2255935" cy="571504"/>
          </a:xfrm>
          <a:prstGeom prst="rect">
            <a:avLst/>
          </a:prstGeom>
        </p:spPr>
      </p:pic>
      <p:pic>
        <p:nvPicPr>
          <p:cNvPr id="12" name="Picture 11" descr="logo_solidquality1.jp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29256" y="5072074"/>
            <a:ext cx="1633613" cy="500975"/>
          </a:xfrm>
          <a:prstGeom prst="rect">
            <a:avLst/>
          </a:prstGeom>
        </p:spPr>
      </p:pic>
      <p:pic>
        <p:nvPicPr>
          <p:cNvPr id="13" name="Picture 12" descr="logo_redgate.gif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14282" y="5000636"/>
            <a:ext cx="1701679" cy="578571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6429388" y="5805090"/>
            <a:ext cx="1714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Media sponsor:</a:t>
            </a:r>
            <a:endParaRPr lang="en-GB" sz="1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786182" y="28572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Sponsors:</a:t>
            </a:r>
            <a:endParaRPr lang="en-GB" sz="1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42844" y="1928802"/>
            <a:ext cx="4429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chemeClr val="tx1"/>
                </a:solidFill>
              </a:rPr>
              <a:t>Thanks to all our sponsors, </a:t>
            </a:r>
            <a:endParaRPr lang="hr-HR" sz="3200" b="1" dirty="0" smtClean="0">
              <a:solidFill>
                <a:schemeClr val="tx1"/>
              </a:solidFill>
            </a:endParaRPr>
          </a:p>
          <a:p>
            <a:pPr algn="ctr"/>
            <a:r>
              <a:rPr lang="en-GB" sz="3200" b="1" dirty="0" smtClean="0">
                <a:solidFill>
                  <a:schemeClr val="tx1"/>
                </a:solidFill>
              </a:rPr>
              <a:t>they made this possible!</a:t>
            </a:r>
            <a:endParaRPr lang="en-GB" sz="3200" b="1" dirty="0">
              <a:solidFill>
                <a:schemeClr val="tx1"/>
              </a:solidFill>
            </a:endParaRPr>
          </a:p>
        </p:txBody>
      </p:sp>
      <p:pic>
        <p:nvPicPr>
          <p:cNvPr id="19" name="Picture 18" descr="logo_span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071670" y="5072074"/>
            <a:ext cx="1565547" cy="526406"/>
          </a:xfrm>
          <a:prstGeom prst="rect">
            <a:avLst/>
          </a:prstGeom>
        </p:spPr>
      </p:pic>
      <p:pic>
        <p:nvPicPr>
          <p:cNvPr id="23" name="Picture 22" descr="logo_algebra.pn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143372" y="4857760"/>
            <a:ext cx="810336" cy="885852"/>
          </a:xfrm>
          <a:prstGeom prst="rect">
            <a:avLst/>
          </a:prstGeom>
        </p:spPr>
      </p:pic>
      <p:pic>
        <p:nvPicPr>
          <p:cNvPr id="15" name="Picture 14" descr="logo_insa.png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6000760" y="4071942"/>
            <a:ext cx="1357322" cy="4070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3286124"/>
            <a:ext cx="771527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8728" y="1785926"/>
            <a:ext cx="771527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28728" y="1785926"/>
            <a:ext cx="3067072" cy="43402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85926"/>
            <a:ext cx="3924328" cy="43402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8728" y="1785925"/>
            <a:ext cx="3068660" cy="388949"/>
          </a:xfrm>
        </p:spPr>
        <p:txBody>
          <a:bodyPr anchor="b">
            <a:normAutofit/>
          </a:bodyPr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28728" y="2174874"/>
            <a:ext cx="3068660" cy="3968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85925"/>
            <a:ext cx="3998941" cy="3889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1785926"/>
            <a:ext cx="6572296" cy="121444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1785926"/>
            <a:ext cx="2079619" cy="66198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785926"/>
            <a:ext cx="5111750" cy="43402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728" y="2428868"/>
            <a:ext cx="2036785" cy="369729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28728" y="1785926"/>
            <a:ext cx="7000924" cy="35719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kulen1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61793"/>
            <a:ext cx="4572000" cy="451021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1428728" y="1785926"/>
            <a:ext cx="7215238" cy="450057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8728" y="1785926"/>
            <a:ext cx="7258072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4407-FAE7-4845-AB1F-7B6F30F94EDA}" type="datetimeFigureOut">
              <a:rPr lang="en-US" smtClean="0"/>
              <a:pPr/>
              <a:t>9/3/2010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804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9058" y="357166"/>
            <a:ext cx="47577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15" name="Picture 14" descr="kulen4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643834" y="6215082"/>
            <a:ext cx="1295581" cy="49536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1428728" cy="685800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 rot="5400000">
            <a:off x="4393401" y="-2964673"/>
            <a:ext cx="1785926" cy="7715272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9552" y="1785926"/>
            <a:ext cx="7818662" cy="18573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5400" dirty="0" smtClean="0"/>
              <a:t>Windows Mobile developer in Android-land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71604" y="4071942"/>
            <a:ext cx="6929486" cy="1643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Josip Medved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Market place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b="0" dirty="0" smtClean="0"/>
              <a:t>marketplace.windowsphone.com</a:t>
            </a:r>
            <a:endParaRPr lang="hr-HR" dirty="0" smtClean="0"/>
          </a:p>
          <a:p>
            <a:endParaRPr lang="hr-HR" dirty="0" smtClean="0"/>
          </a:p>
          <a:p>
            <a:r>
              <a:rPr lang="hr-HR" dirty="0" smtClean="0"/>
              <a:t>Croatia</a:t>
            </a:r>
          </a:p>
          <a:p>
            <a:pPr lvl="1"/>
            <a:r>
              <a:rPr lang="hr-HR" dirty="0" smtClean="0"/>
              <a:t>cannot develop</a:t>
            </a:r>
          </a:p>
          <a:p>
            <a:pPr lvl="1"/>
            <a:r>
              <a:rPr lang="hr-HR" dirty="0" smtClean="0"/>
              <a:t>cannot buy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518926"/>
            <a:ext cx="3467866" cy="371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9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Market place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b="0" dirty="0" smtClean="0"/>
              <a:t>market.</a:t>
            </a:r>
            <a:r>
              <a:rPr lang="hr-HR" b="0" dirty="0" smtClean="0"/>
              <a:t>android</a:t>
            </a:r>
            <a:r>
              <a:rPr lang="en-GB" b="0" dirty="0" smtClean="0"/>
              <a:t>.com</a:t>
            </a:r>
            <a:endParaRPr lang="hr-HR" dirty="0" smtClean="0"/>
          </a:p>
          <a:p>
            <a:endParaRPr lang="hr-HR" dirty="0" smtClean="0"/>
          </a:p>
          <a:p>
            <a:r>
              <a:rPr lang="hr-HR" dirty="0" smtClean="0"/>
              <a:t>$25 to enter</a:t>
            </a:r>
          </a:p>
          <a:p>
            <a:pPr lvl="1"/>
            <a:r>
              <a:rPr lang="hr-HR" dirty="0" smtClean="0"/>
              <a:t>unlimited number of applications</a:t>
            </a:r>
          </a:p>
          <a:p>
            <a:pPr lvl="1"/>
            <a:endParaRPr lang="hr-HR" dirty="0"/>
          </a:p>
          <a:p>
            <a:r>
              <a:rPr lang="hr-HR" dirty="0" smtClean="0"/>
              <a:t>Croatia</a:t>
            </a:r>
          </a:p>
          <a:p>
            <a:pPr lvl="1"/>
            <a:r>
              <a:rPr lang="hr-HR" dirty="0" smtClean="0"/>
              <a:t>only freeware is supported</a:t>
            </a:r>
          </a:p>
          <a:p>
            <a:pPr lvl="2"/>
            <a:r>
              <a:rPr lang="hr-HR" dirty="0" smtClean="0"/>
              <a:t>both for developers and customers</a:t>
            </a:r>
          </a:p>
        </p:txBody>
      </p:sp>
    </p:spTree>
    <p:extLst>
      <p:ext uri="{BB962C8B-B14F-4D97-AF65-F5344CB8AC3E}">
        <p14:creationId xmlns:p14="http://schemas.microsoft.com/office/powerpoint/2010/main" val="78772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Community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hr-HR" b="0" dirty="0"/>
              <a:t>Windows Mobile / Windows Phone</a:t>
            </a:r>
          </a:p>
          <a:p>
            <a:endParaRPr lang="hr-HR" dirty="0"/>
          </a:p>
          <a:p>
            <a:r>
              <a:rPr lang="en-GB" dirty="0" err="1"/>
              <a:t>xda</a:t>
            </a:r>
            <a:r>
              <a:rPr lang="en-GB" dirty="0"/>
              <a:t>-developers</a:t>
            </a:r>
            <a:endParaRPr lang="hr-HR" dirty="0"/>
          </a:p>
          <a:p>
            <a:endParaRPr lang="hr-HR" dirty="0"/>
          </a:p>
          <a:p>
            <a:r>
              <a:rPr lang="hr-HR" dirty="0"/>
              <a:t>MSDN forums</a:t>
            </a:r>
          </a:p>
          <a:p>
            <a:endParaRPr lang="hr-HR" dirty="0"/>
          </a:p>
          <a:p>
            <a:r>
              <a:rPr lang="hr-HR" dirty="0"/>
              <a:t>stackoverflow.com</a:t>
            </a:r>
            <a:endParaRPr lang="hr-HR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98" y="2604643"/>
            <a:ext cx="4547890" cy="320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Community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hr-HR" b="0" dirty="0"/>
              <a:t>Android</a:t>
            </a:r>
          </a:p>
          <a:p>
            <a:endParaRPr lang="hr-HR" dirty="0"/>
          </a:p>
          <a:p>
            <a:r>
              <a:rPr lang="en-GB" dirty="0" err="1"/>
              <a:t>xda</a:t>
            </a:r>
            <a:r>
              <a:rPr lang="en-GB" dirty="0"/>
              <a:t>-developers</a:t>
            </a:r>
            <a:endParaRPr lang="hr-HR" dirty="0"/>
          </a:p>
          <a:p>
            <a:endParaRPr lang="hr-HR" dirty="0"/>
          </a:p>
          <a:p>
            <a:r>
              <a:rPr lang="hr-HR" dirty="0"/>
              <a:t>stackoverflow.com</a:t>
            </a:r>
          </a:p>
          <a:p>
            <a:endParaRPr lang="hr-HR" dirty="0"/>
          </a:p>
          <a:p>
            <a:r>
              <a:rPr lang="hr-HR" dirty="0"/>
              <a:t>Google groups (Android developers)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2000"/>
                    </a14:imgEffect>
                    <a14:imgEffect>
                      <a14:brightnessContrast bright="84000" contras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340768"/>
            <a:ext cx="3722711" cy="379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588" y="4203447"/>
            <a:ext cx="1413564" cy="2465913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8526"/>
            <a:ext cx="4248472" cy="4549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9552" y="1785926"/>
            <a:ext cx="7818662" cy="18573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hr-HR" sz="5400" dirty="0" smtClean="0"/>
              <a:t>Thank you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71604" y="4071942"/>
            <a:ext cx="6929486" cy="1643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blog.jmedved.com</a:t>
            </a:r>
          </a:p>
        </p:txBody>
      </p:sp>
    </p:spTree>
    <p:extLst>
      <p:ext uri="{BB962C8B-B14F-4D97-AF65-F5344CB8AC3E}">
        <p14:creationId xmlns:p14="http://schemas.microsoft.com/office/powerpoint/2010/main" val="20213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Content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Platform</a:t>
            </a:r>
          </a:p>
          <a:p>
            <a:endParaRPr lang="hr-HR" dirty="0"/>
          </a:p>
          <a:p>
            <a:r>
              <a:rPr lang="hr-HR" dirty="0" smtClean="0"/>
              <a:t>Development tools</a:t>
            </a:r>
          </a:p>
          <a:p>
            <a:endParaRPr lang="hr-HR" dirty="0"/>
          </a:p>
          <a:p>
            <a:r>
              <a:rPr lang="hr-HR" dirty="0" smtClean="0"/>
              <a:t>Market place</a:t>
            </a:r>
          </a:p>
          <a:p>
            <a:endParaRPr lang="hr-HR" dirty="0"/>
          </a:p>
          <a:p>
            <a:r>
              <a:rPr lang="hr-HR" dirty="0" smtClean="0"/>
              <a:t>Community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97615"/>
            <a:ext cx="3398475" cy="455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6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Platform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Touch-screen</a:t>
            </a:r>
          </a:p>
          <a:p>
            <a:pPr lvl="1"/>
            <a:r>
              <a:rPr lang="hr-HR" dirty="0" smtClean="0"/>
              <a:t>no more non-touch smartphones </a:t>
            </a:r>
            <a:r>
              <a:rPr lang="hr-HR" dirty="0" smtClean="0">
                <a:sym typeface="Wingdings" pitchFamily="2" charset="2"/>
              </a:rPr>
              <a:t></a:t>
            </a:r>
          </a:p>
          <a:p>
            <a:endParaRPr lang="hr-HR" dirty="0">
              <a:sym typeface="Wingdings" pitchFamily="2" charset="2"/>
            </a:endParaRPr>
          </a:p>
          <a:p>
            <a:r>
              <a:rPr lang="hr-HR" dirty="0" smtClean="0"/>
              <a:t>High-resolution</a:t>
            </a:r>
          </a:p>
          <a:p>
            <a:pPr lvl="1"/>
            <a:r>
              <a:rPr lang="hr-HR" dirty="0" smtClean="0"/>
              <a:t>480x800 is new 240x320 </a:t>
            </a:r>
            <a:r>
              <a:rPr lang="hr-HR" dirty="0" smtClean="0">
                <a:sym typeface="Wingdings" pitchFamily="2" charset="2"/>
              </a:rPr>
              <a:t></a:t>
            </a:r>
          </a:p>
          <a:p>
            <a:endParaRPr lang="hr-HR" dirty="0">
              <a:sym typeface="Wingdings" pitchFamily="2" charset="2"/>
            </a:endParaRPr>
          </a:p>
          <a:p>
            <a:r>
              <a:rPr lang="hr-HR" dirty="0" smtClean="0">
                <a:sym typeface="Wingdings" pitchFamily="2" charset="2"/>
              </a:rPr>
              <a:t>Bunch of sensors</a:t>
            </a:r>
          </a:p>
          <a:p>
            <a:pPr lvl="1"/>
            <a:r>
              <a:rPr lang="hr-HR" dirty="0" smtClean="0"/>
              <a:t>accelerometer</a:t>
            </a:r>
            <a:r>
              <a:rPr lang="hr-HR" dirty="0" smtClean="0">
                <a:sym typeface="Wingdings" pitchFamily="2" charset="2"/>
              </a:rPr>
              <a:t>, proximity, GPS...</a:t>
            </a:r>
            <a:endParaRPr lang="hr-HR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0586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Development tools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b="0" dirty="0" smtClean="0"/>
              <a:t>Windows Mobile 6.5</a:t>
            </a:r>
          </a:p>
          <a:p>
            <a:endParaRPr lang="hr-HR" dirty="0" smtClean="0"/>
          </a:p>
          <a:p>
            <a:r>
              <a:rPr lang="hr-HR" dirty="0" smtClean="0"/>
              <a:t>Visual Studio 2005 &amp; 2008</a:t>
            </a:r>
          </a:p>
          <a:p>
            <a:pPr lvl="1"/>
            <a:r>
              <a:rPr lang="hr-HR" dirty="0" smtClean="0"/>
              <a:t>C#</a:t>
            </a:r>
          </a:p>
          <a:p>
            <a:pPr lvl="1"/>
            <a:r>
              <a:rPr lang="hr-HR" dirty="0" smtClean="0"/>
              <a:t>VB.NET</a:t>
            </a:r>
          </a:p>
          <a:p>
            <a:pPr lvl="1"/>
            <a:r>
              <a:rPr lang="hr-HR" dirty="0" smtClean="0"/>
              <a:t>C++</a:t>
            </a:r>
          </a:p>
        </p:txBody>
      </p:sp>
    </p:spTree>
    <p:extLst>
      <p:ext uri="{BB962C8B-B14F-4D97-AF65-F5344CB8AC3E}">
        <p14:creationId xmlns:p14="http://schemas.microsoft.com/office/powerpoint/2010/main" val="135010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Development tools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b="0" dirty="0" smtClean="0"/>
              <a:t>Android 2.2 (Froyo)</a:t>
            </a:r>
          </a:p>
          <a:p>
            <a:endParaRPr lang="hr-HR" dirty="0" smtClean="0"/>
          </a:p>
          <a:p>
            <a:r>
              <a:rPr lang="hr-HR" dirty="0" smtClean="0"/>
              <a:t>Eclipse</a:t>
            </a:r>
          </a:p>
          <a:p>
            <a:pPr lvl="1"/>
            <a:r>
              <a:rPr lang="hr-HR" dirty="0" smtClean="0"/>
              <a:t>Java</a:t>
            </a:r>
            <a:r>
              <a:rPr lang="hr-HR" b="0" dirty="0" smtClean="0"/>
              <a:t> (well, not really)</a:t>
            </a:r>
          </a:p>
          <a:p>
            <a:pPr lvl="1"/>
            <a:r>
              <a:rPr lang="hr-HR" dirty="0" smtClean="0"/>
              <a:t>C++</a:t>
            </a:r>
          </a:p>
          <a:p>
            <a:endParaRPr lang="hr-HR" dirty="0" smtClean="0"/>
          </a:p>
          <a:p>
            <a:r>
              <a:rPr lang="hr-HR" dirty="0" smtClean="0"/>
              <a:t>App Inventor</a:t>
            </a:r>
            <a:r>
              <a:rPr lang="hr-HR" b="0" dirty="0" smtClean="0"/>
              <a:t> (beta)</a:t>
            </a:r>
            <a:endParaRPr lang="hr-HR" b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1000"/>
                    </a14:imgEffect>
                    <a14:imgEffect>
                      <a14:brightnessContrast bright="84000" contrast="-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636" y="1713648"/>
            <a:ext cx="3584876" cy="452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44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Development tools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b="0" dirty="0" smtClean="0"/>
              <a:t>Windows Phone 7</a:t>
            </a:r>
          </a:p>
          <a:p>
            <a:endParaRPr lang="hr-HR" dirty="0" smtClean="0"/>
          </a:p>
          <a:p>
            <a:r>
              <a:rPr lang="en-US" dirty="0"/>
              <a:t>Visual Studio 2010 </a:t>
            </a:r>
            <a:r>
              <a:rPr lang="en-US" dirty="0" smtClean="0"/>
              <a:t>Express</a:t>
            </a:r>
            <a:r>
              <a:rPr lang="hr-HR" dirty="0" smtClean="0"/>
              <a:t> </a:t>
            </a:r>
            <a:r>
              <a:rPr lang="en-US" dirty="0" smtClean="0"/>
              <a:t>for </a:t>
            </a:r>
            <a:r>
              <a:rPr lang="en-US" dirty="0"/>
              <a:t>Windows </a:t>
            </a:r>
            <a:r>
              <a:rPr lang="en-US" dirty="0" smtClean="0"/>
              <a:t>Phone</a:t>
            </a:r>
            <a:endParaRPr lang="hr-HR" dirty="0" smtClean="0"/>
          </a:p>
          <a:p>
            <a:pPr lvl="1"/>
            <a:r>
              <a:rPr lang="hr-HR" dirty="0" smtClean="0"/>
              <a:t>C</a:t>
            </a:r>
            <a:r>
              <a:rPr lang="hr-HR" dirty="0"/>
              <a:t>#</a:t>
            </a:r>
            <a:endParaRPr lang="hr-HR" dirty="0" smtClean="0"/>
          </a:p>
          <a:p>
            <a:pPr lvl="1"/>
            <a:endParaRPr lang="hr-HR" dirty="0"/>
          </a:p>
          <a:p>
            <a:r>
              <a:rPr lang="hr-HR" dirty="0" smtClean="0"/>
              <a:t>Visual Studio </a:t>
            </a:r>
            <a:r>
              <a:rPr lang="hr-HR" dirty="0" smtClean="0"/>
              <a:t>2010</a:t>
            </a:r>
            <a:r>
              <a:rPr lang="hr-HR" b="0" dirty="0"/>
              <a:t> </a:t>
            </a:r>
            <a:r>
              <a:rPr lang="hr-HR" b="0" dirty="0" smtClean="0"/>
              <a:t>(September 16th)</a:t>
            </a:r>
            <a:endParaRPr lang="hr-HR" b="0" dirty="0" smtClean="0"/>
          </a:p>
        </p:txBody>
      </p:sp>
    </p:spTree>
    <p:extLst>
      <p:ext uri="{BB962C8B-B14F-4D97-AF65-F5344CB8AC3E}">
        <p14:creationId xmlns:p14="http://schemas.microsoft.com/office/powerpoint/2010/main" val="154449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Demo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Developer environment</a:t>
            </a:r>
          </a:p>
          <a:p>
            <a:pPr lvl="1"/>
            <a:r>
              <a:rPr lang="hr-HR" dirty="0" smtClean="0"/>
              <a:t>Application</a:t>
            </a:r>
          </a:p>
          <a:p>
            <a:pPr lvl="1"/>
            <a:r>
              <a:rPr lang="hr-HR" dirty="0" smtClean="0"/>
              <a:t>Emulators</a:t>
            </a:r>
          </a:p>
          <a:p>
            <a:pPr lvl="1"/>
            <a:r>
              <a:rPr lang="hr-HR" dirty="0" smtClean="0"/>
              <a:t>Debugging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780" y="2132856"/>
            <a:ext cx="5184724" cy="410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3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Market place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b="0" dirty="0" smtClean="0"/>
              <a:t>marketplace.windowsphone.com</a:t>
            </a:r>
            <a:endParaRPr lang="hr-HR" dirty="0" smtClean="0"/>
          </a:p>
          <a:p>
            <a:endParaRPr lang="hr-HR" dirty="0" smtClean="0"/>
          </a:p>
          <a:p>
            <a:r>
              <a:rPr lang="hr-HR" dirty="0" smtClean="0"/>
              <a:t>$99 annualy</a:t>
            </a:r>
          </a:p>
          <a:p>
            <a:pPr lvl="1"/>
            <a:r>
              <a:rPr lang="hr-HR" dirty="0" smtClean="0"/>
              <a:t>five applications ($20 for more)</a:t>
            </a:r>
          </a:p>
          <a:p>
            <a:pPr lvl="1"/>
            <a:r>
              <a:rPr lang="hr-HR" dirty="0" smtClean="0"/>
              <a:t>each application is checked upon submission</a:t>
            </a:r>
          </a:p>
          <a:p>
            <a:pPr lvl="1"/>
            <a:r>
              <a:rPr lang="hr-HR" dirty="0" smtClean="0"/>
              <a:t>even for freeware</a:t>
            </a:r>
          </a:p>
          <a:p>
            <a:pPr lvl="2"/>
            <a:r>
              <a:rPr lang="hr-HR" dirty="0" smtClean="0"/>
              <a:t>non-market applications?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956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</TotalTime>
  <Words>346</Words>
  <Application>Microsoft Office PowerPoint</Application>
  <PresentationFormat>On-screen Show (4:3)</PresentationFormat>
  <Paragraphs>135</Paragraphs>
  <Slides>15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Content</vt:lpstr>
      <vt:lpstr>Platform</vt:lpstr>
      <vt:lpstr>Development tools</vt:lpstr>
      <vt:lpstr>Development tools</vt:lpstr>
      <vt:lpstr>Development tools</vt:lpstr>
      <vt:lpstr>Demo</vt:lpstr>
      <vt:lpstr>Market place</vt:lpstr>
      <vt:lpstr>Market place</vt:lpstr>
      <vt:lpstr>Market place</vt:lpstr>
      <vt:lpstr>Community</vt:lpstr>
      <vt:lpstr>Community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Maja</dc:creator>
  <cp:lastModifiedBy>Josip Medved</cp:lastModifiedBy>
  <cp:revision>80</cp:revision>
  <dcterms:created xsi:type="dcterms:W3CDTF">2010-08-31T08:29:45Z</dcterms:created>
  <dcterms:modified xsi:type="dcterms:W3CDTF">2010-09-03T20:25:58Z</dcterms:modified>
</cp:coreProperties>
</file>