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1"/>
  </p:notesMasterIdLst>
  <p:sldIdLst>
    <p:sldId id="256" r:id="rId2"/>
    <p:sldId id="265" r:id="rId3"/>
    <p:sldId id="263" r:id="rId4"/>
    <p:sldId id="257" r:id="rId5"/>
    <p:sldId id="266" r:id="rId6"/>
    <p:sldId id="267" r:id="rId7"/>
    <p:sldId id="268" r:id="rId8"/>
    <p:sldId id="270" r:id="rId9"/>
    <p:sldId id="272" r:id="rId10"/>
    <p:sldId id="269" r:id="rId11"/>
    <p:sldId id="280" r:id="rId12"/>
    <p:sldId id="259" r:id="rId13"/>
    <p:sldId id="264" r:id="rId14"/>
    <p:sldId id="277" r:id="rId15"/>
    <p:sldId id="278" r:id="rId16"/>
    <p:sldId id="279" r:id="rId17"/>
    <p:sldId id="276" r:id="rId18"/>
    <p:sldId id="274" r:id="rId19"/>
    <p:sldId id="275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BB45D18-C8C7-4146-99BA-621BE5CAE5C9}">
          <p14:sldIdLst/>
        </p14:section>
        <p14:section name="Intro" id="{A97F136A-51B0-4C87-A79B-ABB500E92347}">
          <p14:sldIdLst>
            <p14:sldId id="256"/>
            <p14:sldId id="265"/>
            <p14:sldId id="263"/>
          </p14:sldIdLst>
        </p14:section>
        <p14:section name="Git basics" id="{C4002C3E-EDB0-4C11-BDDB-634D9A75FFC5}">
          <p14:sldIdLst>
            <p14:sldId id="257"/>
            <p14:sldId id="266"/>
            <p14:sldId id="267"/>
            <p14:sldId id="268"/>
            <p14:sldId id="270"/>
            <p14:sldId id="272"/>
            <p14:sldId id="269"/>
            <p14:sldId id="280"/>
          </p14:sldIdLst>
        </p14:section>
        <p14:section name="Enterprise" id="{759DA019-5477-487B-A712-1C7F11AA51E7}">
          <p14:sldIdLst>
            <p14:sldId id="259"/>
            <p14:sldId id="264"/>
            <p14:sldId id="277"/>
            <p14:sldId id="278"/>
            <p14:sldId id="279"/>
            <p14:sldId id="276"/>
          </p14:sldIdLst>
        </p14:section>
        <p14:section name="Conclusion" id="{2A8B8CE0-BFD8-43B2-B013-6DAF73B50860}">
          <p14:sldIdLst>
            <p14:sldId id="274"/>
            <p14:sldId id="27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8718" autoAdjust="0"/>
  </p:normalViewPr>
  <p:slideViewPr>
    <p:cSldViewPr>
      <p:cViewPr varScale="1">
        <p:scale>
          <a:sx n="69" d="100"/>
          <a:sy n="69" d="100"/>
        </p:scale>
        <p:origin x="-1824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941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BE6B40-7F00-413C-869D-81CCD07623D9}" type="datetimeFigureOut">
              <a:rPr lang="en-US" smtClean="0"/>
              <a:t>2015-09-12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93B973-ED88-4453-9156-0322A68BCA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300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3B973-ED88-4453-9156-0322A68BCAE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1483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List:	</a:t>
            </a:r>
            <a:r>
              <a:rPr lang="en-US" dirty="0" err="1" smtClean="0"/>
              <a:t>git</a:t>
            </a:r>
            <a:r>
              <a:rPr lang="en-US" dirty="0" smtClean="0"/>
              <a:t> branch</a:t>
            </a:r>
          </a:p>
          <a:p>
            <a:r>
              <a:rPr lang="en-US" dirty="0" smtClean="0"/>
              <a:t>Create:	</a:t>
            </a:r>
            <a:r>
              <a:rPr lang="en-US" dirty="0" err="1" smtClean="0"/>
              <a:t>git</a:t>
            </a:r>
            <a:r>
              <a:rPr lang="en-US" dirty="0" smtClean="0"/>
              <a:t> branch &lt;name&gt;</a:t>
            </a:r>
          </a:p>
          <a:p>
            <a:r>
              <a:rPr lang="en-US" dirty="0" smtClean="0"/>
              <a:t>Switch:	</a:t>
            </a:r>
            <a:r>
              <a:rPr lang="en-US" dirty="0" err="1" smtClean="0"/>
              <a:t>git</a:t>
            </a:r>
            <a:r>
              <a:rPr lang="en-US" dirty="0" smtClean="0"/>
              <a:t> checkout &lt;name&gt;</a:t>
            </a:r>
          </a:p>
          <a:p>
            <a:r>
              <a:rPr lang="en-US" dirty="0" smtClean="0"/>
              <a:t>Merge:	</a:t>
            </a:r>
            <a:r>
              <a:rPr lang="en-US" dirty="0" err="1" smtClean="0"/>
              <a:t>git</a:t>
            </a:r>
            <a:r>
              <a:rPr lang="en-US" dirty="0" smtClean="0"/>
              <a:t> merge &lt;name&gt;</a:t>
            </a:r>
          </a:p>
          <a:p>
            <a:r>
              <a:rPr lang="en-US" dirty="0" smtClean="0"/>
              <a:t>Delete:	</a:t>
            </a:r>
            <a:r>
              <a:rPr lang="en-US" dirty="0" err="1" smtClean="0"/>
              <a:t>git</a:t>
            </a:r>
            <a:r>
              <a:rPr lang="en-US" dirty="0" smtClean="0"/>
              <a:t> branch</a:t>
            </a:r>
            <a:r>
              <a:rPr lang="en-US" baseline="0" dirty="0" smtClean="0"/>
              <a:t> -d &lt;name&gt;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3B973-ED88-4453-9156-0322A68BCAE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7029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Centralized</a:t>
            </a:r>
          </a:p>
          <a:p>
            <a:r>
              <a:rPr lang="en-US" dirty="0" smtClean="0"/>
              <a:t>* Usually there is</a:t>
            </a:r>
            <a:r>
              <a:rPr lang="en-US" baseline="0" dirty="0" smtClean="0"/>
              <a:t> only one "golden" server.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Strict access control</a:t>
            </a:r>
          </a:p>
          <a:p>
            <a:r>
              <a:rPr lang="en-US" dirty="0" smtClean="0"/>
              <a:t>* Even for read</a:t>
            </a:r>
          </a:p>
          <a:p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Multi-site setup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dirty="0" smtClean="0"/>
              <a:t>Not uncommon to have multiple locations</a:t>
            </a:r>
            <a:r>
              <a:rPr lang="en-US" baseline="0" dirty="0" smtClean="0"/>
              <a:t> - even in </a:t>
            </a:r>
            <a:r>
              <a:rPr lang="en-US" baseline="0" smtClean="0"/>
              <a:t>different countries.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Limited remote access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 smtClean="0"/>
              <a:t>Crazy</a:t>
            </a:r>
            <a:r>
              <a:rPr lang="en-US" baseline="0" dirty="0" smtClean="0"/>
              <a:t> firewall rules</a:t>
            </a:r>
          </a:p>
          <a:p>
            <a:pPr marL="171450" indent="-171450">
              <a:buFont typeface="Arial" charset="0"/>
              <a:buChar char="•"/>
            </a:pPr>
            <a:r>
              <a:rPr lang="en-US" baseline="0" dirty="0" smtClean="0"/>
              <a:t>Basic services might be accessible but that doesn't necessarily extend to "non-standard" servers</a:t>
            </a:r>
          </a:p>
          <a:p>
            <a:pPr marL="0" indent="0">
              <a:buFont typeface="Arial" charset="0"/>
              <a:buNone/>
            </a:pPr>
            <a:endParaRPr lang="en-US" baseline="0" dirty="0" smtClean="0"/>
          </a:p>
          <a:p>
            <a:pPr marL="0" indent="0">
              <a:buFont typeface="Arial" charset="0"/>
              <a:buNone/>
            </a:pPr>
            <a:endParaRPr lang="en-US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dirty="0" smtClean="0"/>
              <a:t>Windows environment</a:t>
            </a:r>
          </a:p>
          <a:p>
            <a:pPr marL="0" indent="0">
              <a:buFont typeface="Arial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3B973-ED88-4453-9156-0322A68BCAE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3540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You probably</a:t>
            </a:r>
            <a:r>
              <a:rPr lang="en-US" baseline="0" dirty="0" smtClean="0"/>
              <a:t> do want to have a central server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3B973-ED88-4453-9156-0322A68BCAE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1827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Git</a:t>
            </a:r>
            <a:r>
              <a:rPr lang="en-US" dirty="0" smtClean="0"/>
              <a:t> for Windows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dirty="0" smtClean="0"/>
              <a:t>https://git-for-windows.github.io/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dirty="0" smtClean="0"/>
              <a:t>Worth learning command line</a:t>
            </a:r>
          </a:p>
          <a:p>
            <a:endParaRPr lang="en-US" dirty="0" smtClean="0"/>
          </a:p>
          <a:p>
            <a:r>
              <a:rPr lang="en-US" dirty="0" smtClean="0"/>
              <a:t>Tortoise </a:t>
            </a:r>
            <a:r>
              <a:rPr lang="en-US" dirty="0" err="1" smtClean="0"/>
              <a:t>Git</a:t>
            </a:r>
            <a:endParaRPr lang="en-US" dirty="0" smtClean="0"/>
          </a:p>
          <a:p>
            <a:pPr marL="171450" indent="-171450">
              <a:buFont typeface="Arial" charset="0"/>
              <a:buChar char="•"/>
            </a:pPr>
            <a:r>
              <a:rPr lang="en-US" dirty="0" smtClean="0"/>
              <a:t>https://tortoisegit.org/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3B973-ED88-4453-9156-0322A68BCAE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3880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 bit easier/safer to use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 smtClean="0"/>
              <a:t>with </a:t>
            </a:r>
            <a:r>
              <a:rPr lang="en-US" dirty="0" err="1" smtClean="0"/>
              <a:t>Git</a:t>
            </a:r>
            <a:r>
              <a:rPr lang="en-US" dirty="0" smtClean="0"/>
              <a:t> it is hard to lose history but</a:t>
            </a:r>
            <a:r>
              <a:rPr lang="en-US" baseline="0" dirty="0" smtClean="0"/>
              <a:t> you probably need somebody experienced for recovery - almost as a story with </a:t>
            </a:r>
            <a:r>
              <a:rPr lang="en-US" baseline="0" dirty="0" err="1" smtClean="0"/>
              <a:t>ClearCase</a:t>
            </a:r>
            <a:r>
              <a:rPr lang="en-US" baseline="0" dirty="0" smtClean="0"/>
              <a:t> and special cast of experts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lang="en-US" dirty="0" smtClean="0"/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dirty="0" smtClean="0"/>
              <a:t>a great Windows client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 err="1" smtClean="0"/>
              <a:t>TortoiseHg</a:t>
            </a:r>
            <a:r>
              <a:rPr lang="en-US" dirty="0" smtClean="0"/>
              <a:t> (http://tortoisehg.bitbucket.org/)</a:t>
            </a:r>
          </a:p>
          <a:p>
            <a:pPr marL="0" indent="0">
              <a:buFont typeface="Arial" charset="0"/>
              <a:buNone/>
            </a:pPr>
            <a:endParaRPr lang="en-US" dirty="0" smtClean="0"/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dirty="0" smtClean="0"/>
              <a:t>almost equal in capabilities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 smtClean="0"/>
              <a:t>mostly philosophical</a:t>
            </a:r>
            <a:r>
              <a:rPr lang="en-US" baseline="0" dirty="0" smtClean="0"/>
              <a:t> differences, e.g. staging area, different branch sync, what goes in main package and what is extension</a:t>
            </a:r>
            <a:endParaRPr lang="en-US" baseline="0" dirty="0"/>
          </a:p>
          <a:p>
            <a:pPr marL="171450" indent="-171450">
              <a:buFont typeface="Arial" charset="0"/>
              <a:buChar char="•"/>
            </a:pPr>
            <a:r>
              <a:rPr lang="en-US" baseline="0" dirty="0" smtClean="0"/>
              <a:t>you do get much better plugin model</a:t>
            </a:r>
          </a:p>
          <a:p>
            <a:pPr marL="0" indent="0">
              <a:buFont typeface="Arial" charset="0"/>
              <a:buNone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3B973-ED88-4453-9156-0322A68BCAE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3880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Git</a:t>
            </a:r>
            <a:r>
              <a:rPr lang="en-US" dirty="0" smtClean="0"/>
              <a:t> is hard</a:t>
            </a:r>
          </a:p>
          <a:p>
            <a:endParaRPr lang="en-US" dirty="0" smtClean="0"/>
          </a:p>
          <a:p>
            <a:r>
              <a:rPr lang="en-US" dirty="0" err="1" smtClean="0"/>
              <a:t>Git</a:t>
            </a:r>
            <a:r>
              <a:rPr lang="en-US" dirty="0" smtClean="0"/>
              <a:t> is dangerous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 smtClean="0"/>
              <a:t>Rewriting history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dirty="0" smtClean="0"/>
              <a:t>GC mechanics</a:t>
            </a:r>
          </a:p>
          <a:p>
            <a:endParaRPr lang="en-US" dirty="0" smtClean="0"/>
          </a:p>
          <a:p>
            <a:r>
              <a:rPr lang="en-US" dirty="0" smtClean="0"/>
              <a:t>Repositories are big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 smtClean="0"/>
              <a:t>True if there are a lot of binaries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 smtClean="0"/>
              <a:t>You should not store</a:t>
            </a:r>
            <a:r>
              <a:rPr lang="en-US" baseline="0" dirty="0" smtClean="0"/>
              <a:t> them in </a:t>
            </a:r>
            <a:r>
              <a:rPr lang="en-US" baseline="0" dirty="0" err="1" smtClean="0"/>
              <a:t>Git</a:t>
            </a:r>
            <a:endParaRPr lang="en-US" baseline="0" dirty="0" smtClean="0"/>
          </a:p>
          <a:p>
            <a:pPr marL="171450" indent="-171450">
              <a:buFont typeface="Arial" charset="0"/>
              <a:buChar char="•"/>
            </a:pPr>
            <a:r>
              <a:rPr lang="en-US" baseline="0" dirty="0" smtClean="0"/>
              <a:t>Big projects should be split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You can use </a:t>
            </a:r>
            <a:r>
              <a:rPr lang="en-US" dirty="0" err="1" smtClean="0"/>
              <a:t>Git</a:t>
            </a:r>
            <a:r>
              <a:rPr lang="en-US" dirty="0" smtClean="0"/>
              <a:t> to access SVN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 smtClean="0"/>
              <a:t>Lot of caveats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 smtClean="0"/>
              <a:t>Better to avoid except for single-shot conversion</a:t>
            </a:r>
          </a:p>
          <a:p>
            <a:pPr marL="0" indent="0">
              <a:buFont typeface="Arial" charset="0"/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3B973-ED88-4453-9156-0322A68BCAE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9861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Introduction to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with Scott Chacon of GitHub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en-US" dirty="0" smtClean="0"/>
              <a:t>https://www.youtube.com/watch?feature=player_detailpage&amp;v=ZDR433b0HJY#t=2791s)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 smtClean="0"/>
              <a:t>Moving from Mercurial to </a:t>
            </a:r>
            <a:r>
              <a:rPr lang="en-US" dirty="0" err="1" smtClean="0"/>
              <a:t>Git</a:t>
            </a:r>
            <a:r>
              <a:rPr lang="en-US" dirty="0" smtClean="0"/>
              <a:t> (https://www.jmedved.com/2015/05/moving-from-mercurial-to-git-part-1/,</a:t>
            </a:r>
            <a:r>
              <a:rPr lang="en-US" baseline="0" dirty="0" smtClean="0"/>
              <a:t> https://www.jmedved.com/2015/05/moving-from-mercurial-to-git-part-2/</a:t>
            </a:r>
            <a:r>
              <a:rPr lang="en-US" dirty="0" smtClean="0"/>
              <a:t>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3B973-ED88-4453-9156-0322A68BCAE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1483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3B973-ED88-4453-9156-0322A68BCAE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1483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Focus just on version control aspects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Rules: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 smtClean="0"/>
              <a:t>Do ask questions at any time</a:t>
            </a:r>
          </a:p>
          <a:p>
            <a:pPr marL="171450" indent="-171450">
              <a:buFont typeface="Arial" charset="0"/>
              <a:buChar char="•"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3B973-ED88-4453-9156-0322A68BCAE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6311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ClearCase</a:t>
            </a:r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3B973-ED88-4453-9156-0322A68BCAE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843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Distributed source control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 smtClean="0"/>
              <a:t>With</a:t>
            </a:r>
            <a:r>
              <a:rPr lang="en-US" baseline="0" dirty="0" smtClean="0"/>
              <a:t> a colorful history</a:t>
            </a:r>
          </a:p>
          <a:p>
            <a:pPr marL="171450" indent="-171450">
              <a:buFont typeface="Arial" charset="0"/>
              <a:buChar char="•"/>
            </a:pP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dirty="0" smtClean="0"/>
              <a:t>Each user has the whole history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 smtClean="0"/>
              <a:t>Can lead to huge</a:t>
            </a:r>
            <a:r>
              <a:rPr lang="en-US" baseline="0" dirty="0" smtClean="0"/>
              <a:t> repositories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dirty="0" smtClean="0"/>
              <a:t>Strong integrity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 smtClean="0"/>
              <a:t>SHA-1</a:t>
            </a:r>
          </a:p>
          <a:p>
            <a:pPr marL="0" indent="0">
              <a:buFont typeface="Arial" charset="0"/>
              <a:buNone/>
            </a:pPr>
            <a:endParaRPr lang="en-US" dirty="0" smtClean="0"/>
          </a:p>
          <a:p>
            <a:pPr marL="0" indent="0">
              <a:buFont typeface="Arial" charset="0"/>
              <a:buNone/>
            </a:pPr>
            <a:r>
              <a:rPr lang="en-US" dirty="0" smtClean="0"/>
              <a:t>Extremely fast</a:t>
            </a:r>
          </a:p>
          <a:p>
            <a:pPr marL="171450" indent="-171450">
              <a:buFont typeface="Arial" charset="0"/>
              <a:buChar char="•"/>
            </a:pPr>
            <a:r>
              <a:rPr lang="en-US" baseline="0" dirty="0" smtClean="0"/>
              <a:t>On big projects</a:t>
            </a:r>
            <a:endParaRPr lang="en-US" dirty="0" smtClean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dirty="0" smtClean="0"/>
              <a:t>Most operations are local</a:t>
            </a:r>
          </a:p>
          <a:p>
            <a:pPr marL="0" indent="0">
              <a:buFont typeface="Arial" charset="0"/>
              <a:buNone/>
            </a:pP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dirty="0" smtClean="0"/>
              <a:t>Open source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dirty="0" smtClean="0"/>
              <a:t>GitHub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3B973-ED88-4453-9156-0322A68BCAE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6311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en-US" dirty="0" smtClean="0"/>
              <a:t>Repository</a:t>
            </a:r>
          </a:p>
          <a:p>
            <a:pPr marL="0" indent="0">
              <a:buFont typeface="Arial" charset="0"/>
              <a:buNone/>
            </a:pPr>
            <a:endParaRPr lang="en-US" dirty="0" smtClean="0"/>
          </a:p>
          <a:p>
            <a:pPr marL="0" indent="0">
              <a:buFont typeface="Arial" charset="0"/>
              <a:buNone/>
            </a:pPr>
            <a:r>
              <a:rPr lang="en-US" dirty="0" smtClean="0"/>
              <a:t>Snapshot</a:t>
            </a:r>
          </a:p>
          <a:p>
            <a:pPr marL="0" indent="0">
              <a:buFont typeface="Arial" charset="0"/>
              <a:buNone/>
            </a:pPr>
            <a:endParaRPr lang="en-US" dirty="0" smtClean="0"/>
          </a:p>
          <a:p>
            <a:pPr marL="0" indent="0">
              <a:buFont typeface="Arial" charset="0"/>
              <a:buNone/>
            </a:pPr>
            <a:r>
              <a:rPr lang="en-US" dirty="0" smtClean="0"/>
              <a:t>Staging</a:t>
            </a:r>
            <a:r>
              <a:rPr lang="en-US" baseline="0" dirty="0" smtClean="0"/>
              <a:t> area</a:t>
            </a:r>
          </a:p>
          <a:p>
            <a:pPr marL="0" indent="0">
              <a:buFont typeface="Arial" charset="0"/>
              <a:buNone/>
            </a:pP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Working directory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3B973-ED88-4453-9156-0322A68BCAE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7029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git</a:t>
            </a:r>
            <a:r>
              <a:rPr lang="en-US" dirty="0" smtClean="0"/>
              <a:t> </a:t>
            </a:r>
            <a:r>
              <a:rPr lang="en-US" dirty="0" err="1" smtClean="0"/>
              <a:t>init</a:t>
            </a:r>
            <a:r>
              <a:rPr lang="en-US" dirty="0" smtClean="0"/>
              <a:t> &lt;name&gt;</a:t>
            </a:r>
          </a:p>
          <a:p>
            <a:endParaRPr lang="en-US" dirty="0" smtClean="0"/>
          </a:p>
          <a:p>
            <a:r>
              <a:rPr lang="en-US" dirty="0" err="1" smtClean="0"/>
              <a:t>git</a:t>
            </a:r>
            <a:r>
              <a:rPr lang="en-US" baseline="0" dirty="0" smtClean="0"/>
              <a:t> clone &lt;</a:t>
            </a:r>
            <a:r>
              <a:rPr lang="en-US" baseline="0" dirty="0" err="1" smtClean="0"/>
              <a:t>url</a:t>
            </a:r>
            <a:r>
              <a:rPr lang="en-US" baseline="0" dirty="0" smtClean="0"/>
              <a:t>&gt;</a:t>
            </a:r>
          </a:p>
          <a:p>
            <a:endParaRPr lang="en-US" baseline="0" dirty="0" smtClean="0"/>
          </a:p>
          <a:p>
            <a:r>
              <a:rPr lang="en-US" baseline="0" dirty="0" err="1" smtClean="0"/>
              <a:t>git</a:t>
            </a:r>
            <a:r>
              <a:rPr lang="en-US" baseline="0" dirty="0" smtClean="0"/>
              <a:t> checkout HEAD &lt;file&gt;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3B973-ED88-4453-9156-0322A68BCAE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7029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ls - shows one-line status for all modified files</a:t>
            </a:r>
          </a:p>
          <a:p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status --short -branch</a:t>
            </a:r>
          </a:p>
          <a:p>
            <a:endParaRPr lang="en-US" dirty="0" smtClean="0"/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last - shows only last commit</a:t>
            </a:r>
          </a:p>
          <a:p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log -1</a:t>
            </a:r>
          </a:p>
          <a:p>
            <a:endParaRPr lang="en-US" dirty="0" smtClean="0"/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history - shows decorated log</a:t>
            </a:r>
            <a:endParaRPr lang="en-US" dirty="0" smtClean="0"/>
          </a:p>
          <a:p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log --all --decorate --graph --pretty=format:"%C(auto)%h %s %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d%C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(reset)"</a:t>
            </a:r>
          </a:p>
          <a:p>
            <a:endParaRPr lang="en-US" dirty="0" smtClean="0"/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pending - shows what is pending push toward origin</a:t>
            </a:r>
          </a:p>
          <a:p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log master ^origin/master</a:t>
            </a:r>
          </a:p>
          <a:p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recommit - take currently staged files and recommit it under previous commit</a:t>
            </a:r>
          </a:p>
          <a:p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commit --amend --reuse-message=HEAD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3B973-ED88-4453-9156-0322A68BCAE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7029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git</a:t>
            </a:r>
            <a:r>
              <a:rPr lang="en-US" dirty="0" smtClean="0"/>
              <a:t> log -p &lt;file&gt;</a:t>
            </a:r>
          </a:p>
          <a:p>
            <a:r>
              <a:rPr lang="en-US" dirty="0" err="1" smtClean="0"/>
              <a:t>git</a:t>
            </a:r>
            <a:r>
              <a:rPr lang="en-US" dirty="0" smtClean="0"/>
              <a:t> log </a:t>
            </a:r>
            <a:r>
              <a:rPr lang="en-US" smtClean="0"/>
              <a:t>--stat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3B973-ED88-4453-9156-0322A68BCAE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7029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pull = fetch </a:t>
            </a:r>
            <a:r>
              <a:rPr lang="en-US" smtClean="0"/>
              <a:t>+ merge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3B973-ED88-4453-9156-0322A68BCAE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7029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23B65-F41F-4EA2-BCB3-566AFB2C4799}" type="datetimeFigureOut">
              <a:rPr lang="en-US" smtClean="0"/>
              <a:t>2015-09-12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1E8E7-309D-4E97-95CE-76121B192C3C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23B65-F41F-4EA2-BCB3-566AFB2C4799}" type="datetimeFigureOut">
              <a:rPr lang="en-US" smtClean="0"/>
              <a:t>2015-09-12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1E8E7-309D-4E97-95CE-76121B192C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23B65-F41F-4EA2-BCB3-566AFB2C4799}" type="datetimeFigureOut">
              <a:rPr lang="en-US" smtClean="0"/>
              <a:t>2015-09-12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1E8E7-309D-4E97-95CE-76121B192C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23B65-F41F-4EA2-BCB3-566AFB2C4799}" type="datetimeFigureOut">
              <a:rPr lang="en-US" smtClean="0"/>
              <a:t>2015-09-12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1E8E7-309D-4E97-95CE-76121B192C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23B65-F41F-4EA2-BCB3-566AFB2C4799}" type="datetimeFigureOut">
              <a:rPr lang="en-US" smtClean="0"/>
              <a:t>2015-09-12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1E8E7-309D-4E97-95CE-76121B192C3C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23B65-F41F-4EA2-BCB3-566AFB2C4799}" type="datetimeFigureOut">
              <a:rPr lang="en-US" smtClean="0"/>
              <a:t>2015-09-12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1E8E7-309D-4E97-95CE-76121B192C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23B65-F41F-4EA2-BCB3-566AFB2C4799}" type="datetimeFigureOut">
              <a:rPr lang="en-US" smtClean="0"/>
              <a:t>2015-09-12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1E8E7-309D-4E97-95CE-76121B192C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23B65-F41F-4EA2-BCB3-566AFB2C4799}" type="datetimeFigureOut">
              <a:rPr lang="en-US" smtClean="0"/>
              <a:t>2015-09-12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1E8E7-309D-4E97-95CE-76121B192C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23B65-F41F-4EA2-BCB3-566AFB2C4799}" type="datetimeFigureOut">
              <a:rPr lang="en-US" smtClean="0"/>
              <a:t>2015-09-12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1E8E7-309D-4E97-95CE-76121B192C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23B65-F41F-4EA2-BCB3-566AFB2C4799}" type="datetimeFigureOut">
              <a:rPr lang="en-US" smtClean="0"/>
              <a:t>2015-09-12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1E8E7-309D-4E97-95CE-76121B192C3C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96723B65-F41F-4EA2-BCB3-566AFB2C4799}" type="datetimeFigureOut">
              <a:rPr lang="en-US" smtClean="0"/>
              <a:t>2015-09-12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EBC1E8E7-309D-4E97-95CE-76121B192C3C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96723B65-F41F-4EA2-BCB3-566AFB2C4799}" type="datetimeFigureOut">
              <a:rPr lang="en-US" smtClean="0"/>
              <a:t>2015-09-12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EBC1E8E7-309D-4E97-95CE-76121B192C3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12" Type="http://schemas.openxmlformats.org/officeDocument/2006/relationships/image" Target="../media/image12.jpeg"/><Relationship Id="rId2" Type="http://schemas.openxmlformats.org/officeDocument/2006/relationships/image" Target="../media/image2.jpeg"/><Relationship Id="rId16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Git</a:t>
            </a:r>
            <a:r>
              <a:rPr lang="en-US" dirty="0" smtClean="0"/>
              <a:t> in the Enterprise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400800" y="6488668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noProof="1" smtClean="0"/>
              <a:t>Josip Medved</a:t>
            </a:r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93900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Cheat sheet (sync)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git</a:t>
            </a:r>
            <a:r>
              <a:rPr lang="en-US" dirty="0"/>
              <a:t> push</a:t>
            </a:r>
          </a:p>
          <a:p>
            <a:endParaRPr lang="en-US" dirty="0" smtClean="0"/>
          </a:p>
          <a:p>
            <a:r>
              <a:rPr lang="en-US" dirty="0" err="1" smtClean="0"/>
              <a:t>git</a:t>
            </a:r>
            <a:r>
              <a:rPr lang="en-US" dirty="0" smtClean="0"/>
              <a:t> fetch</a:t>
            </a:r>
          </a:p>
          <a:p>
            <a:pPr marL="118872" indent="0">
              <a:buNone/>
            </a:pPr>
            <a:endParaRPr lang="en-US" dirty="0"/>
          </a:p>
          <a:p>
            <a:r>
              <a:rPr lang="en-US" dirty="0" err="1" smtClean="0"/>
              <a:t>git</a:t>
            </a:r>
            <a:r>
              <a:rPr lang="en-US" dirty="0" smtClean="0"/>
              <a:t> pull</a:t>
            </a:r>
          </a:p>
        </p:txBody>
      </p:sp>
    </p:spTree>
    <p:extLst>
      <p:ext uri="{BB962C8B-B14F-4D97-AF65-F5344CB8AC3E}">
        <p14:creationId xmlns:p14="http://schemas.microsoft.com/office/powerpoint/2010/main" val="139383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Cheat sheet (branch)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git</a:t>
            </a:r>
            <a:r>
              <a:rPr lang="en-US" dirty="0" smtClean="0"/>
              <a:t> branch</a:t>
            </a:r>
            <a:endParaRPr lang="en-US" dirty="0"/>
          </a:p>
          <a:p>
            <a:endParaRPr lang="en-US" dirty="0" smtClean="0"/>
          </a:p>
          <a:p>
            <a:r>
              <a:rPr lang="en-US" dirty="0" err="1" smtClean="0"/>
              <a:t>git</a:t>
            </a:r>
            <a:r>
              <a:rPr lang="en-US" dirty="0" smtClean="0"/>
              <a:t> checkout</a:t>
            </a:r>
          </a:p>
          <a:p>
            <a:pPr marL="118872" indent="0">
              <a:buNone/>
            </a:pPr>
            <a:endParaRPr lang="en-US" dirty="0"/>
          </a:p>
          <a:p>
            <a:r>
              <a:rPr lang="en-US" dirty="0" err="1" smtClean="0"/>
              <a:t>git</a:t>
            </a:r>
            <a:r>
              <a:rPr lang="en-US" dirty="0" smtClean="0"/>
              <a:t> merge</a:t>
            </a:r>
          </a:p>
        </p:txBody>
      </p:sp>
    </p:spTree>
    <p:extLst>
      <p:ext uri="{BB962C8B-B14F-4D97-AF65-F5344CB8AC3E}">
        <p14:creationId xmlns:p14="http://schemas.microsoft.com/office/powerpoint/2010/main" val="4074213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is enterprise different?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Centralized</a:t>
            </a:r>
          </a:p>
          <a:p>
            <a:endParaRPr lang="en-US" dirty="0"/>
          </a:p>
          <a:p>
            <a:r>
              <a:rPr lang="en-US" dirty="0" smtClean="0"/>
              <a:t>Strict access control</a:t>
            </a:r>
          </a:p>
          <a:p>
            <a:endParaRPr lang="en-US" dirty="0"/>
          </a:p>
          <a:p>
            <a:r>
              <a:rPr lang="en-US" dirty="0"/>
              <a:t>Multi-site setup</a:t>
            </a:r>
          </a:p>
          <a:p>
            <a:endParaRPr lang="en-US" dirty="0"/>
          </a:p>
          <a:p>
            <a:r>
              <a:rPr lang="en-US" dirty="0"/>
              <a:t>Limited remote access</a:t>
            </a:r>
          </a:p>
          <a:p>
            <a:endParaRPr lang="en-US" dirty="0"/>
          </a:p>
          <a:p>
            <a:r>
              <a:rPr lang="en-US" dirty="0" smtClean="0"/>
              <a:t>Windows environment</a:t>
            </a:r>
          </a:p>
        </p:txBody>
      </p:sp>
    </p:spTree>
    <p:extLst>
      <p:ext uri="{BB962C8B-B14F-4D97-AF65-F5344CB8AC3E}">
        <p14:creationId xmlns:p14="http://schemas.microsoft.com/office/powerpoint/2010/main" val="251717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</a:t>
            </a:r>
            <a:r>
              <a:rPr lang="en-US" dirty="0" err="1" smtClean="0"/>
              <a:t>Git</a:t>
            </a:r>
            <a:r>
              <a:rPr lang="en-US" dirty="0" smtClean="0"/>
              <a:t> 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can use it on your computer only</a:t>
            </a:r>
          </a:p>
          <a:p>
            <a:endParaRPr lang="en-US" dirty="0" smtClean="0"/>
          </a:p>
          <a:p>
            <a:r>
              <a:rPr lang="en-US" dirty="0" smtClean="0"/>
              <a:t>You can use it inside of your team</a:t>
            </a:r>
          </a:p>
          <a:p>
            <a:endParaRPr lang="en-US" dirty="0"/>
          </a:p>
          <a:p>
            <a:r>
              <a:rPr lang="en-US" dirty="0" smtClean="0"/>
              <a:t>You can use it to access other clients</a:t>
            </a:r>
          </a:p>
          <a:p>
            <a:pPr lvl="1"/>
            <a:r>
              <a:rPr lang="en-US" dirty="0" smtClean="0"/>
              <a:t>SVN</a:t>
            </a:r>
          </a:p>
          <a:p>
            <a:endParaRPr lang="en-US" dirty="0" smtClean="0"/>
          </a:p>
          <a:p>
            <a:r>
              <a:rPr lang="en-US" dirty="0" smtClean="0"/>
              <a:t>You can </a:t>
            </a:r>
            <a:r>
              <a:rPr lang="en-US" smtClean="0"/>
              <a:t>create "incognito" server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7112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Git</a:t>
            </a:r>
            <a:r>
              <a:rPr lang="en-US" dirty="0" smtClean="0"/>
              <a:t> server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Linux</a:t>
            </a:r>
          </a:p>
          <a:p>
            <a:pPr lvl="1"/>
            <a:r>
              <a:rPr lang="en-US" dirty="0" smtClean="0"/>
              <a:t>Apache</a:t>
            </a:r>
          </a:p>
          <a:p>
            <a:pPr lvl="1"/>
            <a:r>
              <a:rPr lang="en-US" dirty="0" err="1" smtClean="0"/>
              <a:t>Git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Windows</a:t>
            </a:r>
            <a:endParaRPr lang="en-US" dirty="0"/>
          </a:p>
          <a:p>
            <a:pPr lvl="1"/>
            <a:r>
              <a:rPr lang="en-US" dirty="0" smtClean="0"/>
              <a:t>better not…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325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Client software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Git</a:t>
            </a:r>
            <a:r>
              <a:rPr lang="en-US" dirty="0" smtClean="0"/>
              <a:t> for Windows</a:t>
            </a:r>
          </a:p>
          <a:p>
            <a:endParaRPr lang="en-US" dirty="0"/>
          </a:p>
          <a:p>
            <a:r>
              <a:rPr lang="en-US" dirty="0" smtClean="0"/>
              <a:t>Tortoise </a:t>
            </a:r>
            <a:r>
              <a:rPr lang="en-US" dirty="0" err="1" smtClean="0"/>
              <a:t>Git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err="1" smtClean="0"/>
              <a:t>SourceTree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GitHub for Windows</a:t>
            </a:r>
          </a:p>
        </p:txBody>
      </p:sp>
    </p:spTree>
    <p:extLst>
      <p:ext uri="{BB962C8B-B14F-4D97-AF65-F5344CB8AC3E}">
        <p14:creationId xmlns:p14="http://schemas.microsoft.com/office/powerpoint/2010/main" val="3443769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Alternatives?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Mercurial</a:t>
            </a:r>
          </a:p>
          <a:p>
            <a:endParaRPr lang="en-US" dirty="0"/>
          </a:p>
          <a:p>
            <a:pPr lvl="1"/>
            <a:r>
              <a:rPr lang="en-US" dirty="0" smtClean="0"/>
              <a:t>a bit easier/safer to use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a great Windows client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almost equal in capabilities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45606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Myths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Git</a:t>
            </a:r>
            <a:r>
              <a:rPr lang="en-US" dirty="0" smtClean="0"/>
              <a:t> is hard</a:t>
            </a:r>
          </a:p>
          <a:p>
            <a:endParaRPr lang="en-US" dirty="0"/>
          </a:p>
          <a:p>
            <a:r>
              <a:rPr lang="en-US" dirty="0" err="1" smtClean="0"/>
              <a:t>Git</a:t>
            </a:r>
            <a:r>
              <a:rPr lang="en-US" dirty="0" smtClean="0"/>
              <a:t> is dangerous</a:t>
            </a:r>
          </a:p>
          <a:p>
            <a:endParaRPr lang="en-US" dirty="0"/>
          </a:p>
          <a:p>
            <a:r>
              <a:rPr lang="en-US" dirty="0" smtClean="0"/>
              <a:t>Repositories are big</a:t>
            </a:r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You can use </a:t>
            </a:r>
            <a:r>
              <a:rPr lang="en-US" dirty="0" err="1" smtClean="0"/>
              <a:t>Git</a:t>
            </a:r>
            <a:r>
              <a:rPr lang="en-US" dirty="0" smtClean="0"/>
              <a:t> to access SVN</a:t>
            </a:r>
          </a:p>
        </p:txBody>
      </p:sp>
    </p:spTree>
    <p:extLst>
      <p:ext uri="{BB962C8B-B14F-4D97-AF65-F5344CB8AC3E}">
        <p14:creationId xmlns:p14="http://schemas.microsoft.com/office/powerpoint/2010/main" val="41222934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400800" y="6488668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noProof="1" smtClean="0"/>
              <a:t>@medo64</a:t>
            </a:r>
            <a:endParaRPr lang="en-US" noProof="1"/>
          </a:p>
        </p:txBody>
      </p:sp>
      <p:sp>
        <p:nvSpPr>
          <p:cNvPr id="4" name="TextBox 3"/>
          <p:cNvSpPr txBox="1"/>
          <p:nvPr/>
        </p:nvSpPr>
        <p:spPr>
          <a:xfrm>
            <a:off x="0" y="6488668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noProof="1" smtClean="0"/>
              <a:t>jmedved.com</a:t>
            </a:r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34000609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400800" y="6488668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noProof="1" smtClean="0"/>
              <a:t>@medo64</a:t>
            </a:r>
            <a:endParaRPr lang="en-US" noProof="1"/>
          </a:p>
        </p:txBody>
      </p:sp>
      <p:sp>
        <p:nvSpPr>
          <p:cNvPr id="4" name="TextBox 3"/>
          <p:cNvSpPr txBox="1"/>
          <p:nvPr/>
        </p:nvSpPr>
        <p:spPr>
          <a:xfrm>
            <a:off x="0" y="6488668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noProof="1" smtClean="0"/>
              <a:t>jmedved.com</a:t>
            </a:r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7181740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C:\Users\Josip\Desktop\Raygu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7065" y="3325627"/>
            <a:ext cx="2589770" cy="876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Sponsors</a:t>
            </a:r>
            <a:endParaRPr lang="en-US" dirty="0"/>
          </a:p>
        </p:txBody>
      </p:sp>
      <p:sp>
        <p:nvSpPr>
          <p:cNvPr id="4" name="AutoShape 2" descr="GrapeCit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GrapeCit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9" name="Picture 5" descr="C:\Users\Josip\Desktop\GrapeCit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0723" y="6175621"/>
            <a:ext cx="2073577" cy="540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Josip\Desktop\Blit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6073255"/>
            <a:ext cx="1919079" cy="479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Josip\Desktop\Microsof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7244" y="4457598"/>
            <a:ext cx="3135411" cy="784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Josip\Desktop\Neudesic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78" y="5748881"/>
            <a:ext cx="1711975" cy="648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Josip\Desktop\SeattleUniversity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0" y="1680210"/>
            <a:ext cx="3390900" cy="1437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Josip\Desktop\HitachiConsulting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835" y="3809679"/>
            <a:ext cx="2556525" cy="500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Josip\Desktop\CodeSchool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5437833"/>
            <a:ext cx="1905000" cy="41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Josip\Desktop\Infragistics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223" y="3325627"/>
            <a:ext cx="1731120" cy="123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:\Users\Josip\Desktop\CentricConsulting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9344" y="3471057"/>
            <a:ext cx="1490257" cy="1490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C:\Users\Josip\Desktop\SkyKick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90" y="2387005"/>
            <a:ext cx="22860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:\Users\Josip\Desktop\Nordstrom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676400"/>
            <a:ext cx="4150577" cy="581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C:\Users\Josip\Desktop\Pluralsight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5431170"/>
            <a:ext cx="2049749" cy="635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C:\Users\Josip\Desktop\dotNETDevelopersAssociation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4180" y="2433018"/>
            <a:ext cx="2350770" cy="758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C:\Users\Josip\Desktop\VSLive.jp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811" y="4826860"/>
            <a:ext cx="3048000" cy="610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8317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bit about </a:t>
            </a:r>
            <a:r>
              <a:rPr lang="en-US" dirty="0" err="1" smtClean="0"/>
              <a:t>Git</a:t>
            </a:r>
            <a:endParaRPr lang="en-US" dirty="0" smtClean="0"/>
          </a:p>
          <a:p>
            <a:pPr marL="118872" indent="0">
              <a:buNone/>
            </a:pPr>
            <a:endParaRPr lang="en-US" dirty="0"/>
          </a:p>
          <a:p>
            <a:r>
              <a:rPr lang="en-US" dirty="0" smtClean="0"/>
              <a:t>Introduction to terminology</a:t>
            </a:r>
          </a:p>
          <a:p>
            <a:endParaRPr lang="en-US" dirty="0"/>
          </a:p>
          <a:p>
            <a:r>
              <a:rPr lang="en-US" dirty="0" smtClean="0"/>
              <a:t>Quick guide</a:t>
            </a:r>
          </a:p>
          <a:p>
            <a:endParaRPr lang="en-US" dirty="0"/>
          </a:p>
          <a:p>
            <a:r>
              <a:rPr lang="en-US" dirty="0" smtClean="0"/>
              <a:t>Enterprise story</a:t>
            </a:r>
          </a:p>
        </p:txBody>
      </p:sp>
    </p:spTree>
    <p:extLst>
      <p:ext uri="{BB962C8B-B14F-4D97-AF65-F5344CB8AC3E}">
        <p14:creationId xmlns:p14="http://schemas.microsoft.com/office/powerpoint/2010/main" val="388285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 control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Centralized</a:t>
            </a:r>
          </a:p>
          <a:p>
            <a:endParaRPr lang="en-US" dirty="0"/>
          </a:p>
          <a:p>
            <a:pPr lvl="1"/>
            <a:r>
              <a:rPr lang="en-US" dirty="0" smtClean="0"/>
              <a:t>CVS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SVN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Team Foundation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Distributed</a:t>
            </a:r>
          </a:p>
          <a:p>
            <a:endParaRPr lang="en-US" dirty="0" smtClean="0"/>
          </a:p>
          <a:p>
            <a:pPr lvl="1"/>
            <a:r>
              <a:rPr lang="en-US" dirty="0"/>
              <a:t>Bazaar</a:t>
            </a:r>
          </a:p>
          <a:p>
            <a:pPr lvl="1"/>
            <a:endParaRPr lang="en-US" dirty="0" smtClean="0"/>
          </a:p>
          <a:p>
            <a:pPr lvl="1"/>
            <a:r>
              <a:rPr lang="en-US" smtClean="0"/>
              <a:t>BitKeeper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Mercurial</a:t>
            </a:r>
          </a:p>
        </p:txBody>
      </p:sp>
    </p:spTree>
    <p:extLst>
      <p:ext uri="{BB962C8B-B14F-4D97-AF65-F5344CB8AC3E}">
        <p14:creationId xmlns:p14="http://schemas.microsoft.com/office/powerpoint/2010/main" val="1278339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</a:t>
            </a:r>
            <a:r>
              <a:rPr lang="en-US" dirty="0" err="1" smtClean="0"/>
              <a:t>Git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Distributed source control</a:t>
            </a:r>
          </a:p>
          <a:p>
            <a:endParaRPr lang="en-US" dirty="0"/>
          </a:p>
          <a:p>
            <a:r>
              <a:rPr lang="en-US" dirty="0" smtClean="0"/>
              <a:t>Each user has the whole history</a:t>
            </a:r>
          </a:p>
          <a:p>
            <a:pPr marL="118872" indent="0">
              <a:buNone/>
            </a:pPr>
            <a:endParaRPr lang="en-US" dirty="0" smtClean="0"/>
          </a:p>
          <a:p>
            <a:r>
              <a:rPr lang="en-US" dirty="0" smtClean="0"/>
              <a:t>Strong integrity</a:t>
            </a:r>
          </a:p>
          <a:p>
            <a:endParaRPr lang="en-US" dirty="0" smtClean="0"/>
          </a:p>
          <a:p>
            <a:r>
              <a:rPr lang="en-US" dirty="0"/>
              <a:t>Extremely fast</a:t>
            </a:r>
          </a:p>
          <a:p>
            <a:endParaRPr lang="en-US" dirty="0"/>
          </a:p>
          <a:p>
            <a:r>
              <a:rPr lang="en-US" dirty="0" smtClean="0"/>
              <a:t>Open source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11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Vertical Scroll 8"/>
          <p:cNvSpPr/>
          <p:nvPr/>
        </p:nvSpPr>
        <p:spPr>
          <a:xfrm>
            <a:off x="7728764" y="2723584"/>
            <a:ext cx="304800" cy="3829616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Vertical Scroll 7"/>
          <p:cNvSpPr/>
          <p:nvPr/>
        </p:nvSpPr>
        <p:spPr>
          <a:xfrm>
            <a:off x="4331766" y="2719638"/>
            <a:ext cx="304800" cy="3829616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Vertical Scroll 3"/>
          <p:cNvSpPr/>
          <p:nvPr/>
        </p:nvSpPr>
        <p:spPr>
          <a:xfrm>
            <a:off x="934768" y="2723584"/>
            <a:ext cx="304800" cy="3829616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</a:t>
            </a:r>
            <a:r>
              <a:rPr lang="en-US" dirty="0" smtClean="0"/>
              <a:t>concepts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00547" y="1646366"/>
            <a:ext cx="177324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/>
              <a:t>Working</a:t>
            </a:r>
          </a:p>
          <a:p>
            <a:pPr algn="ctr"/>
            <a:r>
              <a:rPr lang="en-US" sz="3200" dirty="0"/>
              <a:t>D</a:t>
            </a:r>
            <a:r>
              <a:rPr lang="en-US" sz="3200" dirty="0" smtClean="0"/>
              <a:t>irectory</a:t>
            </a:r>
            <a:endParaRPr 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3733800" y="1646366"/>
            <a:ext cx="150073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/>
              <a:t>Staging</a:t>
            </a:r>
          </a:p>
          <a:p>
            <a:pPr algn="ctr"/>
            <a:r>
              <a:rPr lang="en-US" sz="3200" dirty="0" smtClean="0"/>
              <a:t>Area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6871111" y="1646366"/>
            <a:ext cx="202010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sz="3200" dirty="0" smtClean="0"/>
          </a:p>
          <a:p>
            <a:pPr algn="ctr"/>
            <a:r>
              <a:rPr lang="en-US" sz="3200" dirty="0" smtClean="0"/>
              <a:t>Repository</a:t>
            </a:r>
            <a:endParaRPr lang="en-US" sz="3200" dirty="0"/>
          </a:p>
        </p:txBody>
      </p:sp>
      <p:sp>
        <p:nvSpPr>
          <p:cNvPr id="10" name="Notched Right Arrow 9"/>
          <p:cNvSpPr/>
          <p:nvPr/>
        </p:nvSpPr>
        <p:spPr>
          <a:xfrm>
            <a:off x="1239568" y="2719638"/>
            <a:ext cx="3092198" cy="848008"/>
          </a:xfrm>
          <a:prstGeom prst="notchedRightArrow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Staging</a:t>
            </a:r>
            <a:endParaRPr lang="en-US" sz="2400" b="1" dirty="0"/>
          </a:p>
        </p:txBody>
      </p:sp>
      <p:sp>
        <p:nvSpPr>
          <p:cNvPr id="12" name="Notched Right Arrow 11"/>
          <p:cNvSpPr/>
          <p:nvPr/>
        </p:nvSpPr>
        <p:spPr>
          <a:xfrm>
            <a:off x="4636566" y="4038600"/>
            <a:ext cx="3092198" cy="848008"/>
          </a:xfrm>
          <a:prstGeom prst="notchedRightArrow">
            <a:avLst/>
          </a:prstGeom>
          <a:solidFill>
            <a:schemeClr val="accent2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Commit</a:t>
            </a:r>
            <a:endParaRPr lang="en-US" sz="2400" b="1" dirty="0"/>
          </a:p>
        </p:txBody>
      </p:sp>
      <p:sp>
        <p:nvSpPr>
          <p:cNvPr id="15" name="Notched Right Arrow 14"/>
          <p:cNvSpPr/>
          <p:nvPr/>
        </p:nvSpPr>
        <p:spPr>
          <a:xfrm rot="10800000">
            <a:off x="1239568" y="5562600"/>
            <a:ext cx="6489196" cy="848008"/>
          </a:xfrm>
          <a:prstGeom prst="notchedRightArrow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239568" y="5755771"/>
            <a:ext cx="64891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Checkout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27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Cheat sheet (create)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git</a:t>
            </a:r>
            <a:r>
              <a:rPr lang="en-US" dirty="0" smtClean="0"/>
              <a:t> </a:t>
            </a:r>
            <a:r>
              <a:rPr lang="en-US" dirty="0" err="1" smtClean="0"/>
              <a:t>init</a:t>
            </a:r>
            <a:endParaRPr lang="en-US" dirty="0" smtClean="0"/>
          </a:p>
          <a:p>
            <a:pPr marL="118872" indent="0">
              <a:buNone/>
            </a:pPr>
            <a:endParaRPr lang="en-US" dirty="0"/>
          </a:p>
          <a:p>
            <a:r>
              <a:rPr lang="en-US" dirty="0" err="1" smtClean="0"/>
              <a:t>git</a:t>
            </a:r>
            <a:r>
              <a:rPr lang="en-US" dirty="0" smtClean="0"/>
              <a:t> clone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err="1"/>
              <a:t>g</a:t>
            </a:r>
            <a:r>
              <a:rPr lang="en-US" dirty="0" err="1" smtClean="0"/>
              <a:t>it</a:t>
            </a:r>
            <a:r>
              <a:rPr lang="en-US" dirty="0" smtClean="0"/>
              <a:t> checkout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2096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Cheat sheet (stage)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err="1" smtClean="0"/>
              <a:t>git</a:t>
            </a:r>
            <a:r>
              <a:rPr lang="en-US" sz="3200" dirty="0" smtClean="0"/>
              <a:t> add</a:t>
            </a:r>
            <a:endParaRPr lang="en-US" sz="3200" dirty="0"/>
          </a:p>
          <a:p>
            <a:endParaRPr lang="en-US" sz="3200" dirty="0" smtClean="0"/>
          </a:p>
          <a:p>
            <a:r>
              <a:rPr lang="en-US" sz="3200" dirty="0" err="1" smtClean="0"/>
              <a:t>git</a:t>
            </a:r>
            <a:r>
              <a:rPr lang="en-US" sz="3200" dirty="0" smtClean="0"/>
              <a:t> </a:t>
            </a:r>
            <a:r>
              <a:rPr lang="en-US" sz="3200" dirty="0" err="1" smtClean="0"/>
              <a:t>rm</a:t>
            </a:r>
            <a:endParaRPr lang="en-US" sz="3200" dirty="0" smtClean="0"/>
          </a:p>
          <a:p>
            <a:pPr marL="118872" indent="0">
              <a:buNone/>
            </a:pPr>
            <a:endParaRPr lang="en-US" sz="3200" dirty="0"/>
          </a:p>
          <a:p>
            <a:r>
              <a:rPr lang="en-US" sz="3200" dirty="0" err="1" smtClean="0"/>
              <a:t>git</a:t>
            </a:r>
            <a:r>
              <a:rPr lang="en-US" sz="3200" dirty="0" smtClean="0"/>
              <a:t> mv</a:t>
            </a:r>
          </a:p>
          <a:p>
            <a:endParaRPr lang="en-US" sz="3200" dirty="0"/>
          </a:p>
          <a:p>
            <a:r>
              <a:rPr lang="en-US" sz="3200" dirty="0" err="1"/>
              <a:t>g</a:t>
            </a:r>
            <a:r>
              <a:rPr lang="en-US" sz="3200" dirty="0" err="1" smtClean="0"/>
              <a:t>it</a:t>
            </a:r>
            <a:r>
              <a:rPr lang="en-US" sz="3200" dirty="0" smtClean="0"/>
              <a:t> reset</a:t>
            </a:r>
          </a:p>
          <a:p>
            <a:endParaRPr lang="en-US" sz="3200" dirty="0"/>
          </a:p>
          <a:p>
            <a:r>
              <a:rPr lang="en-US" sz="3200" dirty="0" err="1" smtClean="0"/>
              <a:t>git</a:t>
            </a:r>
            <a:r>
              <a:rPr lang="en-US" sz="3200" dirty="0" smtClean="0"/>
              <a:t> status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4294967295"/>
          </p:nvPr>
        </p:nvSpPr>
        <p:spPr>
          <a:xfrm>
            <a:off x="5105400" y="1773238"/>
            <a:ext cx="4038600" cy="4624387"/>
          </a:xfrm>
        </p:spPr>
        <p:txBody>
          <a:bodyPr>
            <a:normAutofit/>
          </a:bodyPr>
          <a:lstStyle/>
          <a:p>
            <a:r>
              <a:rPr lang="en-US" sz="3200" dirty="0" err="1" smtClean="0"/>
              <a:t>git</a:t>
            </a:r>
            <a:r>
              <a:rPr lang="en-US" sz="3200" dirty="0" smtClean="0"/>
              <a:t> commit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3730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Cheat sheet (history)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g</a:t>
            </a:r>
            <a:r>
              <a:rPr lang="en-US" dirty="0" err="1" smtClean="0"/>
              <a:t>it</a:t>
            </a:r>
            <a:r>
              <a:rPr lang="en-US" dirty="0" smtClean="0"/>
              <a:t> log</a:t>
            </a:r>
          </a:p>
          <a:p>
            <a:endParaRPr lang="en-US" dirty="0" smtClean="0"/>
          </a:p>
          <a:p>
            <a:r>
              <a:rPr lang="en-US" dirty="0" err="1"/>
              <a:t>gitk</a:t>
            </a:r>
            <a:endParaRPr lang="en-US" dirty="0"/>
          </a:p>
          <a:p>
            <a:endParaRPr lang="en-US" dirty="0" smtClean="0"/>
          </a:p>
          <a:p>
            <a:r>
              <a:rPr lang="en-US" dirty="0" err="1" smtClean="0"/>
              <a:t>git</a:t>
            </a:r>
            <a:r>
              <a:rPr lang="en-US" dirty="0" smtClean="0"/>
              <a:t> show</a:t>
            </a:r>
          </a:p>
          <a:p>
            <a:endParaRPr lang="en-US" dirty="0"/>
          </a:p>
          <a:p>
            <a:pPr marL="118872" indent="0">
              <a:buNone/>
            </a:pPr>
            <a:endParaRPr lang="en-US" dirty="0" smtClean="0"/>
          </a:p>
          <a:p>
            <a:r>
              <a:rPr lang="en-US" dirty="0" err="1" smtClean="0"/>
              <a:t>git</a:t>
            </a:r>
            <a:r>
              <a:rPr lang="en-US" dirty="0" smtClean="0"/>
              <a:t> diff</a:t>
            </a:r>
          </a:p>
        </p:txBody>
      </p:sp>
    </p:spTree>
    <p:extLst>
      <p:ext uri="{BB962C8B-B14F-4D97-AF65-F5344CB8AC3E}">
        <p14:creationId xmlns:p14="http://schemas.microsoft.com/office/powerpoint/2010/main" val="1067690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511</TotalTime>
  <Words>667</Words>
  <Application>Microsoft Office PowerPoint</Application>
  <PresentationFormat>On-screen Show (4:3)</PresentationFormat>
  <Paragraphs>262</Paragraphs>
  <Slides>19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Module</vt:lpstr>
      <vt:lpstr>Git in the Enterprise</vt:lpstr>
      <vt:lpstr>Sponsors</vt:lpstr>
      <vt:lpstr>Agenda</vt:lpstr>
      <vt:lpstr>Source control</vt:lpstr>
      <vt:lpstr>What is Git?</vt:lpstr>
      <vt:lpstr>Basic concepts</vt:lpstr>
      <vt:lpstr>Cheat sheet (create)</vt:lpstr>
      <vt:lpstr>Cheat sheet (stage)</vt:lpstr>
      <vt:lpstr>Cheat sheet (history)</vt:lpstr>
      <vt:lpstr>Cheat sheet (sync)</vt:lpstr>
      <vt:lpstr>Cheat sheet (branch)</vt:lpstr>
      <vt:lpstr>How is enterprise different?</vt:lpstr>
      <vt:lpstr>Getting Git in</vt:lpstr>
      <vt:lpstr>Git server</vt:lpstr>
      <vt:lpstr>Client software</vt:lpstr>
      <vt:lpstr>Alternatives?</vt:lpstr>
      <vt:lpstr>Myths</vt:lpstr>
      <vt:lpstr>Questions?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Git in the Enterprise</dc:title>
  <dc:creator>Josip Medved</dc:creator>
  <cp:lastModifiedBy>Josip Medved</cp:lastModifiedBy>
  <cp:revision>49</cp:revision>
  <dcterms:created xsi:type="dcterms:W3CDTF">2015-09-08T03:25:42Z</dcterms:created>
  <dcterms:modified xsi:type="dcterms:W3CDTF">2015-09-12T15:53:27Z</dcterms:modified>
</cp:coreProperties>
</file>