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47"/>
  </p:notesMasterIdLst>
  <p:sldIdLst>
    <p:sldId id="256" r:id="rId2"/>
    <p:sldId id="279" r:id="rId3"/>
    <p:sldId id="257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3" r:id="rId14"/>
    <p:sldId id="274" r:id="rId15"/>
    <p:sldId id="268" r:id="rId16"/>
    <p:sldId id="269" r:id="rId17"/>
    <p:sldId id="270" r:id="rId18"/>
    <p:sldId id="271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7" r:id="rId32"/>
    <p:sldId id="293" r:id="rId33"/>
    <p:sldId id="290" r:id="rId34"/>
    <p:sldId id="291" r:id="rId35"/>
    <p:sldId id="292" r:id="rId36"/>
    <p:sldId id="289" r:id="rId37"/>
    <p:sldId id="295" r:id="rId38"/>
    <p:sldId id="294" r:id="rId39"/>
    <p:sldId id="296" r:id="rId40"/>
    <p:sldId id="299" r:id="rId41"/>
    <p:sldId id="301" r:id="rId42"/>
    <p:sldId id="300" r:id="rId43"/>
    <p:sldId id="297" r:id="rId44"/>
    <p:sldId id="298" r:id="rId45"/>
    <p:sldId id="258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687EC4-618C-4CE5-98A3-304CD8967E2C}">
          <p14:sldIdLst>
            <p14:sldId id="256"/>
            <p14:sldId id="279"/>
          </p14:sldIdLst>
        </p14:section>
        <p14:section name="Caesar" id="{86426285-6542-4023-A78D-B7FCA8528F3B}">
          <p14:sldIdLst>
            <p14:sldId id="257"/>
            <p14:sldId id="261"/>
            <p14:sldId id="260"/>
            <p14:sldId id="262"/>
          </p14:sldIdLst>
        </p14:section>
        <p14:section name="Vigenere" id="{5D63E0BF-C7C3-4B84-B8C2-6C2A6A108918}">
          <p14:sldIdLst>
            <p14:sldId id="263"/>
            <p14:sldId id="264"/>
            <p14:sldId id="265"/>
            <p14:sldId id="266"/>
          </p14:sldIdLst>
        </p14:section>
        <p14:section name="Enigma" id="{CDFEBEB5-591C-4A01-86B5-B164BE955F50}">
          <p14:sldIdLst>
            <p14:sldId id="267"/>
            <p14:sldId id="272"/>
            <p14:sldId id="273"/>
            <p14:sldId id="274"/>
          </p14:sldIdLst>
        </p14:section>
        <p14:section name="Lorenz" id="{46EE27CC-9835-49A5-A415-4498A4FFF7B2}">
          <p14:sldIdLst>
            <p14:sldId id="268"/>
            <p14:sldId id="269"/>
            <p14:sldId id="270"/>
            <p14:sldId id="271"/>
          </p14:sldIdLst>
        </p14:section>
        <p14:section name="Md5" id="{1D1974D0-5F1E-4F9D-B4A7-05D994273534}">
          <p14:sldIdLst>
            <p14:sldId id="275"/>
            <p14:sldId id="276"/>
            <p14:sldId id="277"/>
            <p14:sldId id="278"/>
          </p14:sldIdLst>
        </p14:section>
        <p14:section name="Sha1" id="{5D8E950A-3E5C-41E9-B30B-925771C5CFA7}">
          <p14:sldIdLst>
            <p14:sldId id="280"/>
            <p14:sldId id="281"/>
            <p14:sldId id="282"/>
          </p14:sldIdLst>
        </p14:section>
        <p14:section name="Present" id="{43203BE3-C219-421B-84EE-4BF67A7D43E1}">
          <p14:sldIdLst>
            <p14:sldId id="283"/>
          </p14:sldIdLst>
        </p14:section>
        <p14:section name="Keyloggers" id="{E02DADAA-C10B-4361-A879-1B854E32A576}">
          <p14:sldIdLst>
            <p14:sldId id="284"/>
            <p14:sldId id="285"/>
            <p14:sldId id="286"/>
            <p14:sldId id="288"/>
            <p14:sldId id="287"/>
            <p14:sldId id="293"/>
          </p14:sldIdLst>
        </p14:section>
        <p14:section name="Network Intercept" id="{23704E83-3C01-4739-9481-298F87C6D83F}">
          <p14:sldIdLst>
            <p14:sldId id="290"/>
            <p14:sldId id="291"/>
            <p14:sldId id="292"/>
            <p14:sldId id="289"/>
            <p14:sldId id="295"/>
            <p14:sldId id="294"/>
          </p14:sldIdLst>
        </p14:section>
        <p14:section name="Backdoors" id="{FAC8DFF7-E8E9-4EA0-A929-F8F166D06E29}">
          <p14:sldIdLst>
            <p14:sldId id="296"/>
            <p14:sldId id="299"/>
            <p14:sldId id="301"/>
            <p14:sldId id="300"/>
            <p14:sldId id="297"/>
          </p14:sldIdLst>
        </p14:section>
        <p14:section name="Future" id="{02FCC1FF-5B04-4451-8612-C9CDB80DC4DD}">
          <p14:sldIdLst>
            <p14:sldId id="298"/>
          </p14:sldIdLst>
        </p14:section>
        <p14:section name="Done" id="{AE77B8A0-9DD0-4047-84E6-1D4DF7D64948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83470" autoAdjust="0"/>
  </p:normalViewPr>
  <p:slideViewPr>
    <p:cSldViewPr snapToGrid="0">
      <p:cViewPr varScale="1">
        <p:scale>
          <a:sx n="76" d="100"/>
          <a:sy n="76" d="100"/>
        </p:scale>
        <p:origin x="73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D51FF-641F-438D-B012-2220736C6E19}" type="datetimeFigureOut">
              <a:rPr lang="en-US" smtClean="0"/>
              <a:t>2018-09-13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22999-F4A9-4FC8-A058-5D8EEB78D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2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Illustrations by Anita Medved.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91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Electro-mechanical in nature – basically making electrical circuit through rotors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Period – Lorenz machine actually had period in billions</a:t>
            </a:r>
          </a:p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Enigma_machine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2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03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Q&amp;A: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Daily keys were for period of September and October 1932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Breaking – no physical machine was stolen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06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Q&amp;A: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random – output never resulted in the same letter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correlations – due to how machine worked, first and fifth rotor were correlated, second and forth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61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Twelve rotors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Enigma was called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sawfish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Lorenz_cipher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/wiki/Fish_(cryptography)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02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78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71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Q&amp;A: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12-letter header – called indicator – replaced by 2-letter index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Leak – </a:t>
            </a:r>
            <a:r>
              <a:rPr lang="en-US" dirty="0" err="1"/>
              <a:t>QEP</a:t>
            </a:r>
            <a:r>
              <a:rPr lang="en-US" dirty="0"/>
              <a:t> books started to be used in October 1942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fancy – two extra wheels controlled stutter – i.e. mixing of two streams – made it actually easier to decrypt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7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MD5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47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Q&amp;A: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* distributed birthday attack – too 6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1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Many variants – e.g. ROT-13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Caesar_cipher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ROT13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6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07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Q&amp;A: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Microsoft – they still allow MD-5 for their certificates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jumpespjump.blogspot.com</a:t>
            </a:r>
            <a:r>
              <a:rPr lang="en-US" dirty="0"/>
              <a:t>/2014/03/stop-using-md-5-</a:t>
            </a:r>
            <a:r>
              <a:rPr lang="en-US" dirty="0" err="1"/>
              <a:t>now.html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www.mscs.dal.ca</a:t>
            </a:r>
            <a:r>
              <a:rPr lang="en-US" dirty="0"/>
              <a:t>/~</a:t>
            </a:r>
            <a:r>
              <a:rPr lang="en-US" dirty="0" err="1"/>
              <a:t>selinger</a:t>
            </a:r>
            <a:r>
              <a:rPr lang="en-US" dirty="0"/>
              <a:t>/</a:t>
            </a:r>
            <a:r>
              <a:rPr lang="en-US" dirty="0" err="1"/>
              <a:t>md5collision</a:t>
            </a:r>
            <a:r>
              <a:rPr lang="en-US" dirty="0"/>
              <a:t>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25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SHA-0 was indeed broken sooner than SHA-1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/wiki/SHA-1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/wiki/Capstone_(cryptography)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94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Q&amp;A: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reduced version – 53 rounds (out of 80)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1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/git/git/blob/</a:t>
            </a:r>
            <a:r>
              <a:rPr lang="en-US" dirty="0" err="1"/>
              <a:t>v2.19.0</a:t>
            </a:r>
            <a:r>
              <a:rPr lang="en-US" dirty="0"/>
              <a:t>/Documentation/technical/hash-function-</a:t>
            </a:r>
            <a:r>
              <a:rPr lang="en-US" dirty="0" err="1"/>
              <a:t>transition.txt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2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70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www.amazon.com</a:t>
            </a:r>
            <a:r>
              <a:rPr lang="en-US" dirty="0"/>
              <a:t>/</a:t>
            </a:r>
            <a:r>
              <a:rPr lang="en-US" dirty="0" err="1"/>
              <a:t>Keyllama</a:t>
            </a:r>
            <a:r>
              <a:rPr lang="en-US" dirty="0"/>
              <a:t>-</a:t>
            </a:r>
            <a:r>
              <a:rPr lang="en-US" dirty="0" err="1"/>
              <a:t>4MB</a:t>
            </a:r>
            <a:r>
              <a:rPr lang="en-US" dirty="0"/>
              <a:t>-Value-Keylogger-black/</a:t>
            </a:r>
            <a:r>
              <a:rPr lang="en-US" dirty="0" err="1"/>
              <a:t>dp</a:t>
            </a:r>
            <a:r>
              <a:rPr lang="en-US" dirty="0"/>
              <a:t>/</a:t>
            </a:r>
            <a:r>
              <a:rPr lang="en-US" dirty="0" err="1"/>
              <a:t>B004ZGXU48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250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of 2001 – FBI used “commercial” keyloggers before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www.wired.com</a:t>
            </a:r>
            <a:r>
              <a:rPr lang="en-US" dirty="0"/>
              <a:t>/2016/05/history-</a:t>
            </a:r>
            <a:r>
              <a:rPr lang="en-US" dirty="0" err="1"/>
              <a:t>fbis</a:t>
            </a:r>
            <a:r>
              <a:rPr lang="en-US" dirty="0"/>
              <a:t>-hacking/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73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www.wired.com</a:t>
            </a:r>
            <a:r>
              <a:rPr lang="en-US" dirty="0"/>
              <a:t>/2016/05/history-</a:t>
            </a:r>
            <a:r>
              <a:rPr lang="en-US" dirty="0" err="1"/>
              <a:t>fbis</a:t>
            </a:r>
            <a:r>
              <a:rPr lang="en-US" dirty="0"/>
              <a:t>-hacking/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57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www.theregister.co.uk</a:t>
            </a:r>
            <a:r>
              <a:rPr lang="en-US" dirty="0"/>
              <a:t>/2004/11/20/</a:t>
            </a:r>
            <a:r>
              <a:rPr lang="en-US" dirty="0" err="1"/>
              <a:t>judge_dismisses_keylogger_case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1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Reasonably secure for the time – because nobody could read to start with :)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Caesar_cipher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526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CIPAV</a:t>
            </a:r>
            <a:r>
              <a:rPr lang="en-US" dirty="0"/>
              <a:t> was used to get IP address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abcnews.go.com</a:t>
            </a:r>
            <a:r>
              <a:rPr lang="en-US" dirty="0"/>
              <a:t>/Technology/</a:t>
            </a:r>
            <a:r>
              <a:rPr lang="en-US" dirty="0" err="1"/>
              <a:t>story?id</a:t>
            </a:r>
            <a:r>
              <a:rPr lang="en-US" dirty="0"/>
              <a:t>=3389624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292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www.engadget.com</a:t>
            </a:r>
            <a:r>
              <a:rPr lang="en-US" dirty="0"/>
              <a:t>/2016/09/23/the-</a:t>
            </a:r>
            <a:r>
              <a:rPr lang="en-US" dirty="0" err="1"/>
              <a:t>fbi</a:t>
            </a:r>
            <a:r>
              <a:rPr lang="en-US" dirty="0"/>
              <a:t>-recommends-you-cover-your-laptops-webcam-good-reasons/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53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hackerwarehouse.com</a:t>
            </a:r>
            <a:r>
              <a:rPr lang="en-US" dirty="0"/>
              <a:t>/product/</a:t>
            </a:r>
            <a:r>
              <a:rPr lang="en-US" dirty="0" err="1"/>
              <a:t>lan</a:t>
            </a:r>
            <a:r>
              <a:rPr lang="en-US" dirty="0"/>
              <a:t>-tap-pro/?</a:t>
            </a:r>
            <a:r>
              <a:rPr lang="en-US" dirty="0" err="1"/>
              <a:t>gclid</a:t>
            </a:r>
            <a:r>
              <a:rPr lang="en-US" dirty="0"/>
              <a:t>=CjwKCAjw_IPcBRAjEiwAl44QkciYgL4y-Hp6VrwO1DKDAlQBQPdDYAGmcVEmXVTBeHVWct6mkOX31BoCPZsQAvD_BwE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hackerwarehouse.com</a:t>
            </a:r>
            <a:r>
              <a:rPr lang="en-US" dirty="0"/>
              <a:t>/product/</a:t>
            </a:r>
            <a:r>
              <a:rPr lang="en-US" dirty="0" err="1"/>
              <a:t>hackrf</a:t>
            </a:r>
            <a:r>
              <a:rPr lang="en-US" dirty="0"/>
              <a:t>-one-kit/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261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hackerwarehouse.com</a:t>
            </a:r>
            <a:r>
              <a:rPr lang="en-US" dirty="0"/>
              <a:t>/product/</a:t>
            </a:r>
            <a:r>
              <a:rPr lang="en-US" dirty="0" err="1"/>
              <a:t>lan</a:t>
            </a:r>
            <a:r>
              <a:rPr lang="en-US" dirty="0"/>
              <a:t>-tap-pro/?</a:t>
            </a:r>
            <a:r>
              <a:rPr lang="en-US" dirty="0" err="1"/>
              <a:t>gclid</a:t>
            </a:r>
            <a:r>
              <a:rPr lang="en-US" dirty="0"/>
              <a:t>=CjwKCAjw_IPcBRAjEiwAl44QkciYgL4y-Hp6VrwO1DKDAlQBQPdDYAGmcVEmXVTBeHVWct6mkOX31BoCPZsQAvD_BwE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hackerwarehouse.com</a:t>
            </a:r>
            <a:r>
              <a:rPr lang="en-US" dirty="0"/>
              <a:t>/product/</a:t>
            </a:r>
            <a:r>
              <a:rPr lang="en-US" dirty="0" err="1"/>
              <a:t>hackrf</a:t>
            </a:r>
            <a:r>
              <a:rPr lang="en-US" dirty="0"/>
              <a:t>-one-kit/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037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www.csoonline.com</a:t>
            </a:r>
            <a:r>
              <a:rPr lang="en-US" dirty="0"/>
              <a:t>/article/2865806/cloud-security/gogo-inflight-internet-serves-up-man-in-the-middle-with-fake-ssl.html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arstechnica.com</a:t>
            </a:r>
            <a:r>
              <a:rPr lang="en-US" dirty="0"/>
              <a:t>/information-technology/2016/02/why-you-probably-</a:t>
            </a:r>
            <a:r>
              <a:rPr lang="en-US" dirty="0" err="1"/>
              <a:t>shouldnt</a:t>
            </a:r>
            <a:r>
              <a:rPr lang="en-US" dirty="0"/>
              <a:t>-be-doing-work-on-that-in-flight-wi-fi/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www.techdirt.com</a:t>
            </a:r>
            <a:r>
              <a:rPr lang="en-US" dirty="0"/>
              <a:t>/articles/20150105/09344429597/gogo-inflight-wifi-service-goes-man-in-the-middle-issues-fake-google-ssl-certificates.shtml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432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www.cnbc.com</a:t>
            </a:r>
            <a:r>
              <a:rPr lang="en-US" dirty="0"/>
              <a:t>/2017/12/12/</a:t>
            </a:r>
            <a:r>
              <a:rPr lang="en-US" dirty="0" err="1"/>
              <a:t>starbucks</a:t>
            </a:r>
            <a:r>
              <a:rPr lang="en-US" dirty="0"/>
              <a:t>-customer-laptops-hacked-to-mine-</a:t>
            </a:r>
            <a:r>
              <a:rPr lang="en-US" dirty="0" err="1"/>
              <a:t>cryptocurrency.html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http://</a:t>
            </a:r>
            <a:r>
              <a:rPr lang="en-US" dirty="0" err="1"/>
              <a:t>www.pawd.uscourts.gov</a:t>
            </a:r>
            <a:r>
              <a:rPr lang="en-US" dirty="0"/>
              <a:t>/wireless-internet-access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18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reboot your router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www.engadget.com</a:t>
            </a:r>
            <a:r>
              <a:rPr lang="en-US" dirty="0"/>
              <a:t>/2018/05/24/</a:t>
            </a:r>
            <a:r>
              <a:rPr lang="en-US" dirty="0" err="1"/>
              <a:t>fbi</a:t>
            </a:r>
            <a:r>
              <a:rPr lang="en-US" dirty="0"/>
              <a:t>-seizes-domain-</a:t>
            </a:r>
            <a:r>
              <a:rPr lang="en-US" dirty="0" err="1"/>
              <a:t>russian</a:t>
            </a:r>
            <a:r>
              <a:rPr lang="en-US" dirty="0"/>
              <a:t>-botnet/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www.cnet.com</a:t>
            </a:r>
            <a:r>
              <a:rPr lang="en-US" dirty="0"/>
              <a:t>/news/the-fbi-wants-you-to-reboot-your-router-now-to-help-destroy-a-botnet/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973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hackerwarehouse.com</a:t>
            </a:r>
            <a:r>
              <a:rPr lang="en-US" dirty="0"/>
              <a:t>/product/</a:t>
            </a:r>
            <a:r>
              <a:rPr lang="en-US" dirty="0" err="1"/>
              <a:t>lan</a:t>
            </a:r>
            <a:r>
              <a:rPr lang="en-US" dirty="0"/>
              <a:t>-tap-pro/?</a:t>
            </a:r>
            <a:r>
              <a:rPr lang="en-US" dirty="0" err="1"/>
              <a:t>gclid</a:t>
            </a:r>
            <a:r>
              <a:rPr lang="en-US" dirty="0"/>
              <a:t>=CjwKCAjw_IPcBRAjEiwAl44QkciYgL4y-Hp6VrwO1DKDAlQBQPdDYAGmcVEmXVTBeHVWct6mkOX31BoCPZsQAvD_BwE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hackerwarehouse.com</a:t>
            </a:r>
            <a:r>
              <a:rPr lang="en-US" dirty="0"/>
              <a:t>/product/</a:t>
            </a:r>
            <a:r>
              <a:rPr lang="en-US" dirty="0" err="1"/>
              <a:t>hackrf</a:t>
            </a:r>
            <a:r>
              <a:rPr lang="en-US" dirty="0"/>
              <a:t>-one-kit/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326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Hardware_backdoor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Random_number_generator_attack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www.wired.com</a:t>
            </a:r>
            <a:r>
              <a:rPr lang="en-US" dirty="0"/>
              <a:t>/2016/06/demonically-clever-backdoor-hides-inside-computer-chip/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www.schneier.com</a:t>
            </a:r>
            <a:r>
              <a:rPr lang="en-US" dirty="0"/>
              <a:t>/blog/archives/2018/03/</a:t>
            </a:r>
            <a:r>
              <a:rPr lang="en-US" dirty="0" err="1"/>
              <a:t>adding_backdoor.html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www.technologyreview.com</a:t>
            </a:r>
            <a:r>
              <a:rPr lang="en-US" dirty="0"/>
              <a:t>/s/519661/</a:t>
            </a:r>
            <a:r>
              <a:rPr lang="en-US" dirty="0" err="1"/>
              <a:t>nsas</a:t>
            </a:r>
            <a:r>
              <a:rPr lang="en-US" dirty="0"/>
              <a:t>-own-hardware-backdoors-may-still-be-a-problem-from-hell/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738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/wiki/OpenSSL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research.swtch.com</a:t>
            </a:r>
            <a:r>
              <a:rPr lang="en-US" dirty="0"/>
              <a:t>/</a:t>
            </a:r>
            <a:r>
              <a:rPr lang="en-US" dirty="0" err="1"/>
              <a:t>openssl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82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www.theregister.co.uk</a:t>
            </a:r>
            <a:r>
              <a:rPr lang="en-US" dirty="0"/>
              <a:t>/2006/04/19/</a:t>
            </a:r>
            <a:r>
              <a:rPr lang="en-US" dirty="0" err="1"/>
              <a:t>mafia_don_clueless_crypto</a:t>
            </a:r>
            <a:r>
              <a:rPr lang="en-US" dirty="0"/>
              <a:t>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www.theregister.co.uk</a:t>
            </a:r>
            <a:r>
              <a:rPr lang="en-US" dirty="0"/>
              <a:t>/2011/03/22/</a:t>
            </a:r>
            <a:r>
              <a:rPr lang="en-US" dirty="0" err="1"/>
              <a:t>ba_jihadist_trial_sentencing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02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initial state – carefully chosen P and Q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Even affected hardware - Juniper Networks </a:t>
            </a:r>
            <a:r>
              <a:rPr lang="en-US" dirty="0" err="1"/>
              <a:t>ScreenOS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Dual_EC_DRBG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67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/wiki/Speck_(cipher)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www.cbronline.com</a:t>
            </a:r>
            <a:r>
              <a:rPr lang="en-US" dirty="0"/>
              <a:t>/news/</a:t>
            </a:r>
            <a:r>
              <a:rPr lang="en-US" dirty="0" err="1"/>
              <a:t>nsa</a:t>
            </a:r>
            <a:r>
              <a:rPr lang="en-US" dirty="0"/>
              <a:t>-ciphers-iso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www.schneier.com</a:t>
            </a:r>
            <a:r>
              <a:rPr lang="en-US" dirty="0"/>
              <a:t>/blog/archives/2018/04/</a:t>
            </a:r>
            <a:r>
              <a:rPr lang="en-US" dirty="0" err="1"/>
              <a:t>two_nsa_algorit.html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992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33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www.cbronline.com</a:t>
            </a:r>
            <a:r>
              <a:rPr lang="en-US" dirty="0"/>
              <a:t>/news/encryption-breakthrough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csrc.nist.gov</a:t>
            </a:r>
            <a:r>
              <a:rPr lang="en-US" dirty="0"/>
              <a:t>/projects/lightweight-cryptography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75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Many variants – e.g. ROT-13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Caesar_cipher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ROT13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99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Polyalphabetic substitution - essentially bunch of </a:t>
            </a:r>
            <a:r>
              <a:rPr lang="en-US" dirty="0" err="1"/>
              <a:t>caesar</a:t>
            </a:r>
            <a:r>
              <a:rPr lang="en-US" dirty="0"/>
              <a:t> ciphers interwoven together</a:t>
            </a:r>
          </a:p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Vigenère_cipher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29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First described by </a:t>
            </a:r>
            <a:r>
              <a:rPr lang="en-US" dirty="0" err="1"/>
              <a:t>Giovan</a:t>
            </a:r>
            <a:r>
              <a:rPr lang="en-US" dirty="0"/>
              <a:t> Battista </a:t>
            </a:r>
            <a:r>
              <a:rPr lang="en-US" dirty="0" err="1"/>
              <a:t>Bellaso</a:t>
            </a:r>
            <a:r>
              <a:rPr lang="en-US" dirty="0"/>
              <a:t> - misattributed to Blaise de </a:t>
            </a:r>
            <a:r>
              <a:rPr lang="en-US" dirty="0" err="1"/>
              <a:t>Vigenère</a:t>
            </a:r>
            <a:r>
              <a:rPr lang="en-US" dirty="0"/>
              <a:t> in 19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Vigenère_cipher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6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 too many failures because it was actually quite strong for the day and not commonly used as it was difficult to implement correctly.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you get caught with it there is not much to deny it – pipe works for password recovery</a:t>
            </a:r>
          </a:p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www.nku.edu</a:t>
            </a:r>
            <a:r>
              <a:rPr lang="en-US" dirty="0"/>
              <a:t>/~</a:t>
            </a:r>
            <a:r>
              <a:rPr lang="en-US" dirty="0" err="1"/>
              <a:t>christensen</a:t>
            </a:r>
            <a:r>
              <a:rPr lang="en-US" dirty="0"/>
              <a:t>/</a:t>
            </a:r>
            <a:r>
              <a:rPr lang="en-US" dirty="0" err="1"/>
              <a:t>092hnr304%20Gronsfeld%20and%20Beaufort.pdf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07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2999-F4A9-4FC8-A058-5D8EEB78D5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4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2018-09-13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2018-09-13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2018-09-13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2018-09-13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42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2018-09-13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1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2018-09-13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2018-09-13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3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2018-09-13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2018-09-13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4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2018-09-13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2018-09-13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2018-09-13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8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2018-09-13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2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2018-09-13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2018-09-13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2018-09-13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1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2018-09-13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0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2018-09-13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15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3DE58-8C71-4537-A1C1-5380DC0BA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Cryptography Failures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97C40-3580-404C-B172-DD5D2C88B0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Past, Present, And Future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A0DF82-8369-4227-8B20-F2DDA77B82C2}"/>
              </a:ext>
            </a:extLst>
          </p:cNvPr>
          <p:cNvSpPr txBox="1"/>
          <p:nvPr/>
        </p:nvSpPr>
        <p:spPr>
          <a:xfrm>
            <a:off x="10253153" y="5602147"/>
            <a:ext cx="1511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Josip Medved</a:t>
            </a:r>
          </a:p>
          <a:p>
            <a:pPr algn="r"/>
            <a:r>
              <a:rPr lang="en-US" dirty="0" err="1"/>
              <a:t>medo64.com</a:t>
            </a:r>
            <a:endParaRPr lang="en-US" dirty="0"/>
          </a:p>
          <a:p>
            <a:pPr algn="r"/>
            <a:r>
              <a:rPr lang="en-US" dirty="0"/>
              <a:t>@</a:t>
            </a:r>
            <a:r>
              <a:rPr lang="en-US" dirty="0" err="1"/>
              <a:t>medo64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5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Vigenère</a:t>
            </a:r>
            <a:r>
              <a:rPr lang="en-US" dirty="0"/>
              <a:t>: Lessons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because it looks undecipherable, it isn’t necessarily safe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9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Enigma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Rotor stream cipher</a:t>
            </a:r>
          </a:p>
          <a:p>
            <a:pPr lvl="1"/>
            <a:endParaRPr lang="en-US" dirty="0"/>
          </a:p>
          <a:p>
            <a:r>
              <a:rPr lang="en-US" dirty="0"/>
              <a:t>Electro-mechanical in nature</a:t>
            </a:r>
          </a:p>
          <a:p>
            <a:endParaRPr lang="en-US" dirty="0"/>
          </a:p>
          <a:p>
            <a:r>
              <a:rPr lang="en-US" dirty="0"/>
              <a:t>Period of 16,900 letters (26*25*26)</a:t>
            </a:r>
          </a:p>
          <a:p>
            <a:pPr lvl="1"/>
            <a:r>
              <a:rPr lang="en-US" dirty="0"/>
              <a:t>as messages were usually in hundreds of letters, this meant no-repeat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B2CF0-E404-4838-ADFB-48C2E58F3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322" y="618518"/>
            <a:ext cx="2845674" cy="40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9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Enigma: 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by Arthur </a:t>
            </a:r>
            <a:r>
              <a:rPr lang="en-US" dirty="0" err="1"/>
              <a:t>Scherbius</a:t>
            </a:r>
            <a:r>
              <a:rPr lang="en-US" dirty="0"/>
              <a:t> in </a:t>
            </a:r>
            <a:r>
              <a:rPr lang="en-US" dirty="0" err="1"/>
              <a:t>1920s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Commercially used with three rings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19735-C4FB-4364-905E-5D2BFCAF8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000" y="2671518"/>
            <a:ext cx="3868411" cy="29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Enigma: Failure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 behind enigma was cracked by Marian Rejewski in 1932</a:t>
            </a:r>
          </a:p>
          <a:p>
            <a:pPr lvl="1"/>
            <a:r>
              <a:rPr lang="en-US" dirty="0"/>
              <a:t>This didn’t actually break anything</a:t>
            </a:r>
          </a:p>
          <a:p>
            <a:pPr lvl="1"/>
            <a:endParaRPr lang="en-US" dirty="0"/>
          </a:p>
          <a:p>
            <a:r>
              <a:rPr lang="en-US" dirty="0"/>
              <a:t>Actual breaking happened later that year</a:t>
            </a:r>
          </a:p>
          <a:p>
            <a:pPr lvl="1"/>
            <a:r>
              <a:rPr lang="en-US" dirty="0"/>
              <a:t>French spy Hans-</a:t>
            </a:r>
            <a:r>
              <a:rPr lang="en-US" dirty="0" err="1"/>
              <a:t>Thilo</a:t>
            </a:r>
            <a:r>
              <a:rPr lang="en-US" dirty="0"/>
              <a:t> Schmidt obtained daily keys</a:t>
            </a:r>
          </a:p>
          <a:p>
            <a:pPr lvl="1"/>
            <a:endParaRPr lang="en-US" dirty="0"/>
          </a:p>
          <a:p>
            <a:r>
              <a:rPr lang="en-US" dirty="0"/>
              <a:t>British cracked five-rotor machine in Bletchley Park in 1941</a:t>
            </a:r>
          </a:p>
        </p:txBody>
      </p:sp>
    </p:spTree>
    <p:extLst>
      <p:ext uri="{BB962C8B-B14F-4D97-AF65-F5344CB8AC3E}">
        <p14:creationId xmlns:p14="http://schemas.microsoft.com/office/powerpoint/2010/main" val="30776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Enigma: Lessons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 must be random</a:t>
            </a:r>
          </a:p>
          <a:p>
            <a:pPr lvl="1"/>
            <a:endParaRPr lang="en-US" dirty="0"/>
          </a:p>
          <a:p>
            <a:r>
              <a:rPr lang="en-US" dirty="0"/>
              <a:t>Correlations are killer</a:t>
            </a:r>
          </a:p>
          <a:p>
            <a:pPr lvl="1"/>
            <a:endParaRPr lang="en-US" dirty="0"/>
          </a:p>
          <a:p>
            <a:r>
              <a:rPr lang="en-US" dirty="0"/>
              <a:t>Bigger key space makes a difference</a:t>
            </a:r>
          </a:p>
          <a:p>
            <a:pPr lvl="1"/>
            <a:endParaRPr lang="en-US" dirty="0"/>
          </a:p>
          <a:p>
            <a:r>
              <a:rPr lang="en-US" dirty="0"/>
              <a:t>Attack on partial rounds can always be expanded</a:t>
            </a:r>
          </a:p>
        </p:txBody>
      </p:sp>
    </p:spTree>
    <p:extLst>
      <p:ext uri="{BB962C8B-B14F-4D97-AF65-F5344CB8AC3E}">
        <p14:creationId xmlns:p14="http://schemas.microsoft.com/office/powerpoint/2010/main" val="164145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Lorenz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Rotor stream cipher</a:t>
            </a:r>
          </a:p>
          <a:p>
            <a:pPr lvl="1"/>
            <a:endParaRPr lang="en-US" dirty="0"/>
          </a:p>
          <a:p>
            <a:r>
              <a:rPr lang="en-US" dirty="0"/>
              <a:t>In-line attachment to standard teleprinters</a:t>
            </a:r>
          </a:p>
          <a:p>
            <a:pPr lvl="1"/>
            <a:endParaRPr lang="en-US" dirty="0"/>
          </a:p>
          <a:p>
            <a:r>
              <a:rPr lang="en-US" dirty="0"/>
              <a:t>First encryption method using (relative) primes</a:t>
            </a:r>
          </a:p>
          <a:p>
            <a:pPr lvl="1"/>
            <a:endParaRPr lang="en-US" dirty="0"/>
          </a:p>
          <a:p>
            <a:r>
              <a:rPr lang="en-US" dirty="0"/>
              <a:t>Nicknamed Tunny by British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39FF9-8A8C-4A9B-906C-549768836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043" y="1066799"/>
            <a:ext cx="2574368" cy="30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8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Lorenz: 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work by </a:t>
            </a:r>
            <a:r>
              <a:rPr lang="de-DE" dirty="0"/>
              <a:t>Gilbert Vernam at AT&amp;T Bell Labs in 1917</a:t>
            </a:r>
          </a:p>
          <a:p>
            <a:pPr lvl="1"/>
            <a:r>
              <a:rPr lang="de-DE" dirty="0"/>
              <a:t>XOR baby!</a:t>
            </a:r>
          </a:p>
          <a:p>
            <a:pPr lvl="1"/>
            <a:endParaRPr lang="en-US" dirty="0"/>
          </a:p>
          <a:p>
            <a:r>
              <a:rPr lang="en-US" dirty="0"/>
              <a:t>First experimental link (</a:t>
            </a:r>
            <a:r>
              <a:rPr lang="en-US" dirty="0" err="1"/>
              <a:t>SZ40</a:t>
            </a:r>
            <a:r>
              <a:rPr lang="en-US" dirty="0"/>
              <a:t>) in June 1941</a:t>
            </a:r>
          </a:p>
          <a:p>
            <a:pPr lvl="1"/>
            <a:endParaRPr lang="en-US" dirty="0"/>
          </a:p>
          <a:p>
            <a:r>
              <a:rPr lang="en-US" dirty="0"/>
              <a:t>Used for army communications from mid-1942</a:t>
            </a:r>
          </a:p>
          <a:p>
            <a:pPr lvl="1"/>
            <a:r>
              <a:rPr lang="en-US" dirty="0"/>
              <a:t>with variants </a:t>
            </a:r>
            <a:r>
              <a:rPr lang="en-US" dirty="0" err="1"/>
              <a:t>SZ42A</a:t>
            </a:r>
            <a:r>
              <a:rPr lang="en-US" dirty="0"/>
              <a:t> and later </a:t>
            </a:r>
            <a:r>
              <a:rPr lang="en-US" dirty="0" err="1"/>
              <a:t>SZ42B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Lorenz: Failure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4000 character message sent in August 1941 from Athens to Vienna</a:t>
            </a:r>
          </a:p>
          <a:p>
            <a:pPr lvl="1"/>
            <a:r>
              <a:rPr lang="en-US" dirty="0"/>
              <a:t>receiving operator asked for repeat</a:t>
            </a:r>
          </a:p>
          <a:p>
            <a:pPr lvl="1"/>
            <a:r>
              <a:rPr lang="en-US" dirty="0"/>
              <a:t>sending operator repeated message with the same key but slight abbreviations</a:t>
            </a:r>
          </a:p>
          <a:p>
            <a:pPr lvl="1"/>
            <a:r>
              <a:rPr lang="en-US" dirty="0"/>
              <a:t>both plain texts were extracted together with their key</a:t>
            </a:r>
          </a:p>
          <a:p>
            <a:pPr lvl="1"/>
            <a:endParaRPr lang="en-US" dirty="0"/>
          </a:p>
          <a:p>
            <a:r>
              <a:rPr lang="en-US" dirty="0"/>
              <a:t>Bill </a:t>
            </a:r>
            <a:r>
              <a:rPr lang="en-US" dirty="0" err="1"/>
              <a:t>Tutte</a:t>
            </a:r>
            <a:r>
              <a:rPr lang="en-US" dirty="0"/>
              <a:t> discovered 41-character repetition pattern</a:t>
            </a:r>
          </a:p>
          <a:p>
            <a:pPr lvl="1"/>
            <a:r>
              <a:rPr lang="en-US" dirty="0"/>
              <a:t>most of team working with him later worked on Enigma</a:t>
            </a:r>
          </a:p>
        </p:txBody>
      </p:sp>
    </p:spTree>
    <p:extLst>
      <p:ext uri="{BB962C8B-B14F-4D97-AF65-F5344CB8AC3E}">
        <p14:creationId xmlns:p14="http://schemas.microsoft.com/office/powerpoint/2010/main" val="160967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Lorenz: Lessons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encrypt different plaintext with the same key</a:t>
            </a:r>
          </a:p>
          <a:p>
            <a:pPr lvl="1"/>
            <a:r>
              <a:rPr lang="en-US" dirty="0"/>
              <a:t>EVER</a:t>
            </a:r>
          </a:p>
          <a:p>
            <a:pPr lvl="1"/>
            <a:endParaRPr lang="en-US" dirty="0"/>
          </a:p>
          <a:p>
            <a:r>
              <a:rPr lang="en-US" dirty="0"/>
              <a:t>Don’t leak encryption state information</a:t>
            </a:r>
          </a:p>
          <a:p>
            <a:pPr lvl="1"/>
            <a:r>
              <a:rPr lang="en-US" dirty="0"/>
              <a:t>Unencrypted header accompanied Lorenz traffic</a:t>
            </a:r>
          </a:p>
          <a:p>
            <a:pPr lvl="1"/>
            <a:endParaRPr lang="en-US" dirty="0"/>
          </a:p>
          <a:p>
            <a:r>
              <a:rPr lang="en-US" dirty="0"/>
              <a:t>Don’t get fancy </a:t>
            </a:r>
          </a:p>
        </p:txBody>
      </p:sp>
    </p:spTree>
    <p:extLst>
      <p:ext uri="{BB962C8B-B14F-4D97-AF65-F5344CB8AC3E}">
        <p14:creationId xmlns:p14="http://schemas.microsoft.com/office/powerpoint/2010/main" val="137961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MD-5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by Roland </a:t>
            </a:r>
            <a:r>
              <a:rPr lang="en-US" dirty="0" err="1"/>
              <a:t>Rivest</a:t>
            </a:r>
            <a:r>
              <a:rPr lang="en-US" dirty="0"/>
              <a:t> in 1991</a:t>
            </a:r>
          </a:p>
          <a:p>
            <a:endParaRPr lang="en-US" dirty="0"/>
          </a:p>
          <a:p>
            <a:r>
              <a:rPr lang="en-US" dirty="0"/>
              <a:t>128-bit hash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3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E6FA1D-7D4B-4E01-87A8-50BE87CAE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D68A96-770B-4B19-9FBF-653CA32596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bit about historically significant ciphers</a:t>
            </a:r>
          </a:p>
          <a:p>
            <a:pPr lvl="1"/>
            <a:r>
              <a:rPr lang="en-US" dirty="0"/>
              <a:t>and how they were broken</a:t>
            </a:r>
          </a:p>
          <a:p>
            <a:pPr lvl="1"/>
            <a:endParaRPr lang="en-US" dirty="0"/>
          </a:p>
          <a:p>
            <a:r>
              <a:rPr lang="en-US" dirty="0"/>
              <a:t>How is encryption broken today?</a:t>
            </a:r>
          </a:p>
          <a:p>
            <a:pPr lvl="1"/>
            <a:endParaRPr lang="en-US" dirty="0"/>
          </a:p>
          <a:p>
            <a:r>
              <a:rPr lang="en-US" dirty="0"/>
              <a:t>What future brings?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08A0D78-2EB7-49D8-99A4-DC56FAA6E8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58111" y="3112685"/>
            <a:ext cx="2103390" cy="1815318"/>
          </a:xfrm>
        </p:spPr>
      </p:pic>
    </p:spTree>
    <p:extLst>
      <p:ext uri="{BB962C8B-B14F-4D97-AF65-F5344CB8AC3E}">
        <p14:creationId xmlns:p14="http://schemas.microsoft.com/office/powerpoint/2010/main" val="312367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MD-5: 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1993: pseudo-collision</a:t>
            </a:r>
          </a:p>
          <a:p>
            <a:r>
              <a:rPr lang="en-US" dirty="0"/>
              <a:t>1996: first full collision is found</a:t>
            </a:r>
          </a:p>
          <a:p>
            <a:r>
              <a:rPr lang="en-US" dirty="0"/>
              <a:t>2004: distributed birthday attack</a:t>
            </a:r>
          </a:p>
          <a:p>
            <a:r>
              <a:rPr lang="en-US" dirty="0"/>
              <a:t>2005: document content collision</a:t>
            </a:r>
          </a:p>
          <a:p>
            <a:r>
              <a:rPr lang="en-US" dirty="0"/>
              <a:t>2008: changing end-certificate to intermediate CA</a:t>
            </a:r>
          </a:p>
          <a:p>
            <a:r>
              <a:rPr lang="en-US" dirty="0"/>
              <a:t>2010: first single-block collision published</a:t>
            </a:r>
          </a:p>
          <a:p>
            <a:r>
              <a:rPr lang="en-US" dirty="0"/>
              <a:t>2013: second single-block collision – published with source and documentation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MD-5: Attacks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2012: Flame malware forged Windows update certificate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407BD-6BB2-4C75-B2A5-8C76D76E8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675" y="4020344"/>
            <a:ext cx="2045471" cy="124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MD-5: Lessons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algorithms to change over time</a:t>
            </a:r>
          </a:p>
          <a:p>
            <a:pPr lvl="1"/>
            <a:r>
              <a:rPr lang="en-US" dirty="0"/>
              <a:t>quite a few applications had 16 bytes for hash hardcoded</a:t>
            </a:r>
          </a:p>
          <a:p>
            <a:pPr lvl="1"/>
            <a:endParaRPr lang="en-US" dirty="0"/>
          </a:p>
          <a:p>
            <a:r>
              <a:rPr lang="en-US" dirty="0"/>
              <a:t>Replace algorithms early</a:t>
            </a:r>
          </a:p>
          <a:p>
            <a:pPr lvl="1"/>
            <a:r>
              <a:rPr lang="en-US" dirty="0"/>
              <a:t>Symantec phased MD-5 out starting in 2009</a:t>
            </a:r>
          </a:p>
          <a:p>
            <a:pPr lvl="1"/>
            <a:r>
              <a:rPr lang="en-US" dirty="0"/>
              <a:t>Microsoft phased MD-5 certificates in 2014</a:t>
            </a:r>
          </a:p>
          <a:p>
            <a:pPr lvl="1"/>
            <a:r>
              <a:rPr lang="en-US" dirty="0"/>
              <a:t>still often used in anti-virus industry</a:t>
            </a:r>
          </a:p>
        </p:txBody>
      </p:sp>
    </p:spTree>
    <p:extLst>
      <p:ext uri="{BB962C8B-B14F-4D97-AF65-F5344CB8AC3E}">
        <p14:creationId xmlns:p14="http://schemas.microsoft.com/office/powerpoint/2010/main" val="243603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50B51-48C9-41F5-BD6A-D34079B9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0038C-0ABF-458E-BDFE-05FF89D8B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as part of US government Capstone project</a:t>
            </a:r>
          </a:p>
          <a:p>
            <a:pPr lvl="1"/>
            <a:r>
              <a:rPr lang="en-US" dirty="0"/>
              <a:t>authored by NSA</a:t>
            </a:r>
          </a:p>
          <a:p>
            <a:pPr lvl="1"/>
            <a:r>
              <a:rPr lang="en-US" dirty="0"/>
              <a:t>original implementation (now called SHA-0) was slightly corrected</a:t>
            </a:r>
          </a:p>
          <a:p>
            <a:pPr lvl="1"/>
            <a:endParaRPr lang="en-US" dirty="0"/>
          </a:p>
          <a:p>
            <a:r>
              <a:rPr lang="en-US" dirty="0"/>
              <a:t>Published in 1995</a:t>
            </a:r>
          </a:p>
          <a:p>
            <a:pPr lvl="1"/>
            <a:endParaRPr lang="en-US" dirty="0"/>
          </a:p>
          <a:p>
            <a:r>
              <a:rPr lang="en-US" dirty="0"/>
              <a:t>160-bit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SHA-1: 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2005: reduced version attack (53 rounds)</a:t>
            </a:r>
          </a:p>
          <a:p>
            <a:r>
              <a:rPr lang="en-US" dirty="0"/>
              <a:t>2006: two-block collision</a:t>
            </a:r>
          </a:p>
          <a:p>
            <a:r>
              <a:rPr lang="en-US" dirty="0"/>
              <a:t>2010: single-block attack extended to 73</a:t>
            </a:r>
          </a:p>
          <a:p>
            <a:r>
              <a:rPr lang="en-US" dirty="0"/>
              <a:t>2015: first full collision (aka </a:t>
            </a:r>
            <a:r>
              <a:rPr lang="en-US" dirty="0" err="1"/>
              <a:t>SHAppening</a:t>
            </a:r>
            <a:r>
              <a:rPr lang="en-US" dirty="0"/>
              <a:t>)</a:t>
            </a:r>
          </a:p>
          <a:p>
            <a:r>
              <a:rPr lang="en-US" dirty="0"/>
              <a:t>2017: first public collision (aka </a:t>
            </a:r>
            <a:r>
              <a:rPr lang="en-US" dirty="0" err="1"/>
              <a:t>SHAttered</a:t>
            </a:r>
            <a:r>
              <a:rPr lang="en-US" dirty="0"/>
              <a:t>)</a:t>
            </a:r>
          </a:p>
          <a:p>
            <a:r>
              <a:rPr lang="en-US" dirty="0"/>
              <a:t>2017: SSL certificates not accepted by major browsers</a:t>
            </a:r>
          </a:p>
        </p:txBody>
      </p:sp>
    </p:spTree>
    <p:extLst>
      <p:ext uri="{BB962C8B-B14F-4D97-AF65-F5344CB8AC3E}">
        <p14:creationId xmlns:p14="http://schemas.microsoft.com/office/powerpoint/2010/main" val="30681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SHA-1: Lessons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Allow algorithms to change over time</a:t>
            </a:r>
          </a:p>
          <a:p>
            <a:pPr lvl="1"/>
            <a:r>
              <a:rPr lang="en-US" dirty="0"/>
              <a:t>quite a few applications had 20 bytes for hash hardcoded</a:t>
            </a:r>
          </a:p>
          <a:p>
            <a:pPr lvl="1"/>
            <a:endParaRPr lang="en-US" dirty="0"/>
          </a:p>
          <a:p>
            <a:r>
              <a:rPr lang="en-US" dirty="0"/>
              <a:t>Replace algorithms early</a:t>
            </a:r>
          </a:p>
          <a:p>
            <a:pPr lvl="1"/>
            <a:r>
              <a:rPr lang="en-US" dirty="0"/>
              <a:t>Major browsers abandoning only in 2017</a:t>
            </a:r>
          </a:p>
          <a:p>
            <a:pPr lvl="1"/>
            <a:r>
              <a:rPr lang="en-US" dirty="0"/>
              <a:t>Still often used</a:t>
            </a:r>
          </a:p>
        </p:txBody>
      </p:sp>
    </p:spTree>
    <p:extLst>
      <p:ext uri="{BB962C8B-B14F-4D97-AF65-F5344CB8AC3E}">
        <p14:creationId xmlns:p14="http://schemas.microsoft.com/office/powerpoint/2010/main" val="42619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How attacks look these days?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Keyloggers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C523BA-FE14-43AE-8DAF-46EAC187CA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0729" y="2602901"/>
            <a:ext cx="4778154" cy="283488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DFA7CE5-57FA-4074-B3FB-372D64A682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42231" y="2534444"/>
            <a:ext cx="4476749" cy="29718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717CC9-8B23-43D6-9A96-A1237900F46B}"/>
              </a:ext>
            </a:extLst>
          </p:cNvPr>
          <p:cNvCxnSpPr>
            <a:cxnSpLocks/>
          </p:cNvCxnSpPr>
          <p:nvPr/>
        </p:nvCxnSpPr>
        <p:spPr>
          <a:xfrm flipH="1">
            <a:off x="8150860" y="5176520"/>
            <a:ext cx="1854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7F5912-D8C3-41C0-AD58-BC3D0683DD0E}"/>
              </a:ext>
            </a:extLst>
          </p:cNvPr>
          <p:cNvCxnSpPr>
            <a:cxnSpLocks/>
          </p:cNvCxnSpPr>
          <p:nvPr/>
        </p:nvCxnSpPr>
        <p:spPr>
          <a:xfrm flipH="1" flipV="1">
            <a:off x="7221220" y="3393440"/>
            <a:ext cx="147320" cy="161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51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AA7256-076D-4E14-9A04-E1440E23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Keyloggers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9B1F2-D0A1-4E9A-A8BB-AF8624DFC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keyloggers are easier</a:t>
            </a:r>
          </a:p>
          <a:p>
            <a:pPr lvl="1"/>
            <a:endParaRPr lang="en-US" dirty="0"/>
          </a:p>
          <a:p>
            <a:r>
              <a:rPr lang="en-US" dirty="0"/>
              <a:t>FBI Magic Lantern (as of 2001)</a:t>
            </a:r>
          </a:p>
          <a:p>
            <a:pPr lvl="1"/>
            <a:r>
              <a:rPr lang="en-US" dirty="0"/>
              <a:t>also captures web history, network ports, and passwords stored</a:t>
            </a:r>
          </a:p>
          <a:p>
            <a:pPr lvl="1"/>
            <a:endParaRPr lang="en-US" dirty="0"/>
          </a:p>
          <a:p>
            <a:r>
              <a:rPr lang="en-US" dirty="0" err="1"/>
              <a:t>CIPAV</a:t>
            </a:r>
            <a:r>
              <a:rPr lang="en-US" dirty="0"/>
              <a:t> (Computer and Internet Protocol Address Verifier, as of 2007)</a:t>
            </a:r>
          </a:p>
          <a:p>
            <a:pPr lvl="1"/>
            <a:r>
              <a:rPr lang="en-US" dirty="0"/>
              <a:t>captures location information and IP addresses computer connects to</a:t>
            </a:r>
          </a:p>
        </p:txBody>
      </p:sp>
    </p:spTree>
    <p:extLst>
      <p:ext uri="{BB962C8B-B14F-4D97-AF65-F5344CB8AC3E}">
        <p14:creationId xmlns:p14="http://schemas.microsoft.com/office/powerpoint/2010/main" val="173737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AA7256-076D-4E14-9A04-E1440E23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Nicodemo</a:t>
            </a:r>
            <a:r>
              <a:rPr lang="en-US" dirty="0">
                <a:solidFill>
                  <a:srgbClr val="FFFF00"/>
                </a:solidFill>
              </a:rPr>
              <a:t> Salvatore </a:t>
            </a:r>
            <a:r>
              <a:rPr lang="en-US" dirty="0" err="1">
                <a:solidFill>
                  <a:srgbClr val="FFFF00"/>
                </a:solidFill>
              </a:rPr>
              <a:t>Scarfo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9B1F2-D0A1-4E9A-A8BB-AF8624DFC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00" y="2249484"/>
            <a:ext cx="5891209" cy="3541715"/>
          </a:xfrm>
        </p:spPr>
        <p:txBody>
          <a:bodyPr anchor="t">
            <a:noAutofit/>
          </a:bodyPr>
          <a:lstStyle/>
          <a:p>
            <a:r>
              <a:rPr lang="en-US" dirty="0"/>
              <a:t>Used encryption!</a:t>
            </a:r>
          </a:p>
          <a:p>
            <a:pPr lvl="1"/>
            <a:endParaRPr lang="en-US" dirty="0"/>
          </a:p>
          <a:p>
            <a:r>
              <a:rPr lang="en-US" dirty="0"/>
              <a:t>Used dial-up!</a:t>
            </a:r>
          </a:p>
          <a:p>
            <a:pPr lvl="1"/>
            <a:r>
              <a:rPr lang="en-US" dirty="0"/>
              <a:t>remote connection unlikely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FBI broke into his offices twice :)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14DDD8-A1E2-4134-8299-8E88F4C66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1999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Cosa nostra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14 years in prison</a:t>
            </a:r>
          </a:p>
        </p:txBody>
      </p:sp>
    </p:spTree>
    <p:extLst>
      <p:ext uri="{BB962C8B-B14F-4D97-AF65-F5344CB8AC3E}">
        <p14:creationId xmlns:p14="http://schemas.microsoft.com/office/powerpoint/2010/main" val="290348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Caesar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Simple substitution cipher</a:t>
            </a:r>
          </a:p>
          <a:p>
            <a:pPr lvl="1"/>
            <a:r>
              <a:rPr lang="en-US" dirty="0"/>
              <a:t>plaintext: IBM; key: -1; ciphertext: HAL</a:t>
            </a:r>
          </a:p>
          <a:p>
            <a:pPr lvl="2"/>
            <a:r>
              <a:rPr lang="en-US" dirty="0"/>
              <a:t>I → H, B → A, M → L</a:t>
            </a:r>
          </a:p>
          <a:p>
            <a:pPr lvl="1"/>
            <a:endParaRPr lang="en-US" dirty="0"/>
          </a:p>
          <a:p>
            <a:r>
              <a:rPr lang="en-US" dirty="0"/>
              <a:t>Many variants</a:t>
            </a:r>
          </a:p>
          <a:p>
            <a:pPr lvl="1"/>
            <a:endParaRPr lang="en-US" dirty="0"/>
          </a:p>
          <a:p>
            <a:r>
              <a:rPr lang="en-US" dirty="0"/>
              <a:t>Susceptible to frequency analysis (Al-</a:t>
            </a:r>
            <a:r>
              <a:rPr lang="en-US" dirty="0" err="1"/>
              <a:t>Kindi</a:t>
            </a:r>
            <a:r>
              <a:rPr lang="en-US" dirty="0"/>
              <a:t> 9th century)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06F40-CC69-4955-B8D7-F7E9286C7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94" y="1951054"/>
            <a:ext cx="2133875" cy="1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3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AA7256-076D-4E14-9A04-E1440E23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Larry </a:t>
            </a:r>
            <a:r>
              <a:rPr lang="en-US" dirty="0" err="1"/>
              <a:t>Ropp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9B1F2-D0A1-4E9A-A8BB-AF8624DFC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00" y="2249484"/>
            <a:ext cx="5891209" cy="3541715"/>
          </a:xfrm>
        </p:spPr>
        <p:txBody>
          <a:bodyPr anchor="t">
            <a:noAutofit/>
          </a:bodyPr>
          <a:lstStyle/>
          <a:p>
            <a:r>
              <a:rPr lang="en-US" dirty="0" err="1"/>
              <a:t>KEYKatcher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Did not violate federal wire-tap law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90DA23-3708-4E9D-9678-2E98B9CCC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2004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Spied on his employer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Dismissed</a:t>
            </a:r>
          </a:p>
        </p:txBody>
      </p:sp>
    </p:spTree>
    <p:extLst>
      <p:ext uri="{BB962C8B-B14F-4D97-AF65-F5344CB8AC3E}">
        <p14:creationId xmlns:p14="http://schemas.microsoft.com/office/powerpoint/2010/main" val="138519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AA7256-076D-4E14-9A04-E1440E23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Josh </a:t>
            </a:r>
            <a:r>
              <a:rPr lang="en-US" dirty="0" err="1">
                <a:solidFill>
                  <a:srgbClr val="FFFF00"/>
                </a:solidFill>
              </a:rPr>
              <a:t>Glazebrook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9B1F2-D0A1-4E9A-A8BB-AF8624DFC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00" y="2249484"/>
            <a:ext cx="5891209" cy="3541715"/>
          </a:xfrm>
        </p:spPr>
        <p:txBody>
          <a:bodyPr anchor="t">
            <a:noAutofit/>
          </a:bodyPr>
          <a:lstStyle/>
          <a:p>
            <a:r>
              <a:rPr lang="en-US" dirty="0"/>
              <a:t>Handwritten notes</a:t>
            </a:r>
          </a:p>
          <a:p>
            <a:pPr lvl="1"/>
            <a:endParaRPr lang="en-US" dirty="0"/>
          </a:p>
          <a:p>
            <a:r>
              <a:rPr lang="en-US" dirty="0"/>
              <a:t>Anonymous e-mail</a:t>
            </a:r>
          </a:p>
          <a:p>
            <a:r>
              <a:rPr lang="en-US" dirty="0"/>
              <a:t>Anonymous </a:t>
            </a:r>
            <a:r>
              <a:rPr lang="en-US" dirty="0" err="1"/>
              <a:t>MySpace</a:t>
            </a:r>
            <a:r>
              <a:rPr lang="en-US" dirty="0"/>
              <a:t> profile</a:t>
            </a:r>
          </a:p>
          <a:p>
            <a:r>
              <a:rPr lang="en-US" dirty="0"/>
              <a:t>Anonymous VPN</a:t>
            </a:r>
          </a:p>
          <a:p>
            <a:pPr lvl="1"/>
            <a:endParaRPr lang="en-US" dirty="0"/>
          </a:p>
          <a:p>
            <a:r>
              <a:rPr lang="en-US" dirty="0"/>
              <a:t>FBI installed </a:t>
            </a:r>
            <a:r>
              <a:rPr lang="en-US" dirty="0" err="1"/>
              <a:t>CIPAV</a:t>
            </a:r>
            <a:r>
              <a:rPr lang="en-US" dirty="0"/>
              <a:t> on </a:t>
            </a:r>
            <a:r>
              <a:rPr lang="en-US" dirty="0" err="1"/>
              <a:t>MySpace</a:t>
            </a:r>
            <a:r>
              <a:rPr lang="en-US" dirty="0"/>
              <a:t> profile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90DA23-3708-4E9D-9678-2E98B9CCC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2007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Washington school bomb threats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90 days in custody</a:t>
            </a:r>
          </a:p>
        </p:txBody>
      </p:sp>
    </p:spTree>
    <p:extLst>
      <p:ext uri="{BB962C8B-B14F-4D97-AF65-F5344CB8AC3E}">
        <p14:creationId xmlns:p14="http://schemas.microsoft.com/office/powerpoint/2010/main" val="88977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AA7256-076D-4E14-9A04-E1440E23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Keyloggers: Advice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9B1F2-D0A1-4E9A-A8BB-AF8624DFC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occasionally for rogue USB devices</a:t>
            </a:r>
          </a:p>
          <a:p>
            <a:pPr lvl="1"/>
            <a:endParaRPr lang="en-US" dirty="0"/>
          </a:p>
          <a:p>
            <a:r>
              <a:rPr lang="en-US" dirty="0"/>
              <a:t>Watch what you click</a:t>
            </a:r>
          </a:p>
          <a:p>
            <a:pPr lvl="1"/>
            <a:endParaRPr lang="en-US" dirty="0"/>
          </a:p>
          <a:p>
            <a:r>
              <a:rPr lang="en-US" dirty="0"/>
              <a:t>Think about reinstalling your computer from time to time</a:t>
            </a:r>
          </a:p>
          <a:p>
            <a:pPr lvl="1"/>
            <a:endParaRPr lang="en-US" dirty="0"/>
          </a:p>
          <a:p>
            <a:r>
              <a:rPr lang="en-US" dirty="0"/>
              <a:t>Cover camera?</a:t>
            </a:r>
          </a:p>
        </p:txBody>
      </p:sp>
    </p:spTree>
    <p:extLst>
      <p:ext uri="{BB962C8B-B14F-4D97-AF65-F5344CB8AC3E}">
        <p14:creationId xmlns:p14="http://schemas.microsoft.com/office/powerpoint/2010/main" val="17874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Network Interception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C523BA-FE14-43AE-8DAF-46EAC187CA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8962" y="2602901"/>
            <a:ext cx="4521686" cy="283488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DFA7CE5-57FA-4074-B3FB-372D64A682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599405" y="2534444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AA7256-076D-4E14-9A04-E1440E23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Network Interception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9B1F2-D0A1-4E9A-A8BB-AF8624DFC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Useful for pen-testing</a:t>
            </a:r>
          </a:p>
          <a:p>
            <a:pPr lvl="1"/>
            <a:endParaRPr lang="en-US" dirty="0"/>
          </a:p>
          <a:p>
            <a:r>
              <a:rPr lang="en-US" dirty="0"/>
              <a:t>You get it for free on public wireless</a:t>
            </a:r>
          </a:p>
          <a:p>
            <a:pPr lvl="1"/>
            <a:r>
              <a:rPr lang="en-US" dirty="0"/>
              <a:t>Western District of Pennsylvania</a:t>
            </a:r>
          </a:p>
          <a:p>
            <a:pPr lvl="2"/>
            <a:r>
              <a:rPr lang="en-US" dirty="0"/>
              <a:t>available to attorneys, other legal staff and the media</a:t>
            </a:r>
          </a:p>
          <a:p>
            <a:pPr lvl="2"/>
            <a:r>
              <a:rPr lang="en-US" dirty="0"/>
              <a:t>in terms: “we reserve the right to log or monitor traffic”</a:t>
            </a:r>
          </a:p>
        </p:txBody>
      </p:sp>
    </p:spTree>
    <p:extLst>
      <p:ext uri="{BB962C8B-B14F-4D97-AF65-F5344CB8AC3E}">
        <p14:creationId xmlns:p14="http://schemas.microsoft.com/office/powerpoint/2010/main" val="376571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47B5-83A3-4FDB-9D58-3A6417F8C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Gogo</a:t>
            </a:r>
            <a:r>
              <a:rPr lang="en-US" dirty="0"/>
              <a:t> Inflight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BDF54-4775-4850-AA61-82C458A5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00" y="2249484"/>
            <a:ext cx="5891209" cy="3541715"/>
          </a:xfrm>
        </p:spPr>
        <p:txBody>
          <a:bodyPr anchor="t"/>
          <a:lstStyle/>
          <a:p>
            <a:r>
              <a:rPr lang="en-US" dirty="0"/>
              <a:t>Issues fake SSL certificates</a:t>
            </a:r>
          </a:p>
          <a:p>
            <a:pPr lvl="1"/>
            <a:endParaRPr lang="en-US" dirty="0"/>
          </a:p>
          <a:p>
            <a:r>
              <a:rPr lang="en-US" dirty="0"/>
              <a:t>“to better serve consumer”</a:t>
            </a:r>
          </a:p>
          <a:p>
            <a:pPr lvl="1"/>
            <a:r>
              <a:rPr lang="en-US" dirty="0"/>
              <a:t>throttling, naughty site protection...</a:t>
            </a:r>
          </a:p>
          <a:p>
            <a:pPr lvl="1"/>
            <a:r>
              <a:rPr lang="en-US" dirty="0"/>
              <a:t>and </a:t>
            </a:r>
            <a:r>
              <a:rPr lang="en-US" dirty="0" err="1"/>
              <a:t>CALEA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Nothing to see here – part of privacy policy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DF319-6E29-432A-A18E-42627D702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2016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Man-in-the-middle attack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5861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47B5-83A3-4FDB-9D58-3A6417F8C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Starbucks*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BDF54-4775-4850-AA61-82C458A5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00" y="2249484"/>
            <a:ext cx="5891209" cy="3541715"/>
          </a:xfrm>
        </p:spPr>
        <p:txBody>
          <a:bodyPr anchor="t"/>
          <a:lstStyle/>
          <a:p>
            <a:r>
              <a:rPr lang="en-US" dirty="0"/>
              <a:t>Public </a:t>
            </a:r>
            <a:r>
              <a:rPr lang="en-US" dirty="0" err="1"/>
              <a:t>WiFi</a:t>
            </a:r>
            <a:r>
              <a:rPr lang="en-US" dirty="0"/>
              <a:t> was hacked</a:t>
            </a:r>
          </a:p>
          <a:p>
            <a:pPr lvl="1"/>
            <a:endParaRPr lang="en-US" dirty="0"/>
          </a:p>
          <a:p>
            <a:r>
              <a:rPr lang="en-US" dirty="0"/>
              <a:t>Customer laptops were taken over by rogue JavaScript</a:t>
            </a:r>
          </a:p>
          <a:p>
            <a:pPr lvl="1"/>
            <a:r>
              <a:rPr lang="en-US" dirty="0" err="1"/>
              <a:t>Monero</a:t>
            </a:r>
            <a:r>
              <a:rPr lang="en-US" dirty="0"/>
              <a:t> mining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DF319-6E29-432A-A18E-42627D702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2017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Man-in-the-middle attack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r>
              <a:rPr lang="en-US" sz="2200" dirty="0"/>
              <a:t>* Starbucks were not actually involved – just their store</a:t>
            </a:r>
          </a:p>
        </p:txBody>
      </p:sp>
    </p:spTree>
    <p:extLst>
      <p:ext uri="{BB962C8B-B14F-4D97-AF65-F5344CB8AC3E}">
        <p14:creationId xmlns:p14="http://schemas.microsoft.com/office/powerpoint/2010/main" val="4497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47B5-83A3-4FDB-9D58-3A6417F8C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VPNfilter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BDF54-4775-4850-AA61-82C458A5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00" y="2249484"/>
            <a:ext cx="5891209" cy="3541715"/>
          </a:xfrm>
        </p:spPr>
        <p:txBody>
          <a:bodyPr anchor="t">
            <a:noAutofit/>
          </a:bodyPr>
          <a:lstStyle/>
          <a:p>
            <a:r>
              <a:rPr lang="en-US" dirty="0"/>
              <a:t>Targets devices using Modbus protocol</a:t>
            </a:r>
          </a:p>
          <a:p>
            <a:pPr lvl="1"/>
            <a:r>
              <a:rPr lang="en-US" dirty="0"/>
              <a:t>industrial hardware control</a:t>
            </a:r>
          </a:p>
          <a:p>
            <a:pPr lvl="1"/>
            <a:endParaRPr lang="en-US" dirty="0"/>
          </a:p>
          <a:p>
            <a:r>
              <a:rPr lang="en-US" dirty="0"/>
              <a:t>500,000 devices infected</a:t>
            </a:r>
          </a:p>
          <a:p>
            <a:pPr lvl="1"/>
            <a:r>
              <a:rPr lang="en-US" dirty="0" err="1"/>
              <a:t>50ish</a:t>
            </a:r>
            <a:r>
              <a:rPr lang="en-US" dirty="0"/>
              <a:t> router models</a:t>
            </a:r>
          </a:p>
          <a:p>
            <a:pPr lvl="2"/>
            <a:r>
              <a:rPr lang="en-US" dirty="0"/>
              <a:t>Asus, D-Link, Huawei, Linksys, </a:t>
            </a:r>
            <a:r>
              <a:rPr lang="en-US" dirty="0" err="1"/>
              <a:t>Mikrotik</a:t>
            </a:r>
            <a:r>
              <a:rPr lang="en-US" dirty="0"/>
              <a:t>, </a:t>
            </a:r>
            <a:r>
              <a:rPr lang="en-US" dirty="0" err="1"/>
              <a:t>Netgear</a:t>
            </a:r>
            <a:r>
              <a:rPr lang="en-US" dirty="0"/>
              <a:t>, </a:t>
            </a:r>
            <a:r>
              <a:rPr lang="en-US" dirty="0" err="1"/>
              <a:t>QNAP</a:t>
            </a:r>
            <a:r>
              <a:rPr lang="en-US" dirty="0"/>
              <a:t>, TP-Link, Ubiquity, </a:t>
            </a:r>
            <a:r>
              <a:rPr lang="en-US" dirty="0" err="1"/>
              <a:t>Upvel</a:t>
            </a:r>
            <a:r>
              <a:rPr lang="en-US" dirty="0"/>
              <a:t>, </a:t>
            </a:r>
            <a:r>
              <a:rPr lang="en-US" dirty="0" err="1"/>
              <a:t>ZTE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DF319-6E29-432A-A18E-42627D702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2018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Russian botnet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Fancy bear group :)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Seized by FBI</a:t>
            </a:r>
          </a:p>
        </p:txBody>
      </p:sp>
    </p:spTree>
    <p:extLst>
      <p:ext uri="{BB962C8B-B14F-4D97-AF65-F5344CB8AC3E}">
        <p14:creationId xmlns:p14="http://schemas.microsoft.com/office/powerpoint/2010/main" val="40170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AA7256-076D-4E14-9A04-E1440E23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Network Interception: Advice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9B1F2-D0A1-4E9A-A8BB-AF8624DFC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/>
          </a:bodyPr>
          <a:lstStyle/>
          <a:p>
            <a:r>
              <a:rPr lang="en-US" dirty="0"/>
              <a:t>Always use VPN on public networks</a:t>
            </a:r>
          </a:p>
          <a:p>
            <a:pPr lvl="1"/>
            <a:endParaRPr lang="en-US" dirty="0"/>
          </a:p>
          <a:p>
            <a:r>
              <a:rPr lang="en-US" dirty="0"/>
              <a:t>Make sure your internal communication is encrypted too</a:t>
            </a:r>
          </a:p>
          <a:p>
            <a:pPr lvl="1"/>
            <a:endParaRPr lang="en-US" dirty="0"/>
          </a:p>
          <a:p>
            <a:r>
              <a:rPr lang="en-US" dirty="0"/>
              <a:t>Update firmware regularly</a:t>
            </a:r>
          </a:p>
        </p:txBody>
      </p:sp>
    </p:spTree>
    <p:extLst>
      <p:ext uri="{BB962C8B-B14F-4D97-AF65-F5344CB8AC3E}">
        <p14:creationId xmlns:p14="http://schemas.microsoft.com/office/powerpoint/2010/main" val="191315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AA7256-076D-4E14-9A04-E1440E23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Backdoors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9B1F2-D0A1-4E9A-A8BB-AF8624DFC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Accidental</a:t>
            </a:r>
          </a:p>
          <a:p>
            <a:pPr lvl="1"/>
            <a:r>
              <a:rPr lang="en-US" dirty="0"/>
              <a:t>Debian’s OpenSSL issue in 2008</a:t>
            </a:r>
          </a:p>
          <a:p>
            <a:pPr lvl="1"/>
            <a:endParaRPr lang="en-US" dirty="0"/>
          </a:p>
          <a:p>
            <a:r>
              <a:rPr lang="en-US" dirty="0"/>
              <a:t>Intentional</a:t>
            </a:r>
          </a:p>
          <a:p>
            <a:pPr lvl="1"/>
            <a:r>
              <a:rPr lang="en-US" dirty="0"/>
              <a:t>elliptic curve </a:t>
            </a:r>
            <a:r>
              <a:rPr lang="en-US" dirty="0" err="1"/>
              <a:t>RNG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Hardware-based</a:t>
            </a:r>
          </a:p>
        </p:txBody>
      </p:sp>
    </p:spTree>
    <p:extLst>
      <p:ext uri="{BB962C8B-B14F-4D97-AF65-F5344CB8AC3E}">
        <p14:creationId xmlns:p14="http://schemas.microsoft.com/office/powerpoint/2010/main" val="315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Caesar: 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known usage by Julius Caesar (</a:t>
            </a:r>
            <a:r>
              <a:rPr lang="en-US" dirty="0" err="1"/>
              <a:t>cca</a:t>
            </a:r>
            <a:r>
              <a:rPr lang="en-US" dirty="0"/>
              <a:t> 100 BC)</a:t>
            </a:r>
          </a:p>
          <a:p>
            <a:pPr lvl="1"/>
            <a:r>
              <a:rPr lang="en-US" dirty="0"/>
              <a:t>he also used a bit more complicated one – lost to history</a:t>
            </a:r>
          </a:p>
          <a:p>
            <a:pPr lvl="1"/>
            <a:endParaRPr lang="en-US" dirty="0"/>
          </a:p>
          <a:p>
            <a:r>
              <a:rPr lang="en-US" dirty="0"/>
              <a:t>Reasonably secure for the time</a:t>
            </a:r>
          </a:p>
          <a:p>
            <a:pPr lvl="1"/>
            <a:endParaRPr lang="en-US" dirty="0"/>
          </a:p>
          <a:p>
            <a:r>
              <a:rPr lang="en-US" dirty="0"/>
              <a:t>Used even in modern times</a:t>
            </a:r>
          </a:p>
        </p:txBody>
      </p:sp>
    </p:spTree>
    <p:extLst>
      <p:ext uri="{BB962C8B-B14F-4D97-AF65-F5344CB8AC3E}">
        <p14:creationId xmlns:p14="http://schemas.microsoft.com/office/powerpoint/2010/main" val="394234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47B5-83A3-4FDB-9D58-3A6417F8C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DEbian</a:t>
            </a:r>
            <a:r>
              <a:rPr lang="en-US" dirty="0"/>
              <a:t> OpenSSL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BDF54-4775-4850-AA61-82C458A5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00" y="2249484"/>
            <a:ext cx="5891209" cy="3541715"/>
          </a:xfrm>
        </p:spPr>
        <p:txBody>
          <a:bodyPr anchor="t">
            <a:normAutofit/>
          </a:bodyPr>
          <a:lstStyle/>
          <a:p>
            <a:r>
              <a:rPr lang="en-US" dirty="0"/>
              <a:t>Bug limited number of keys to 32,768</a:t>
            </a:r>
          </a:p>
          <a:p>
            <a:pPr lvl="1"/>
            <a:endParaRPr lang="en-US" dirty="0"/>
          </a:p>
          <a:p>
            <a:r>
              <a:rPr lang="en-US" dirty="0"/>
              <a:t>Also present on Debian’s derivative</a:t>
            </a:r>
          </a:p>
          <a:p>
            <a:pPr lvl="1"/>
            <a:r>
              <a:rPr lang="en-US" dirty="0"/>
              <a:t>e.g. Ubuntu</a:t>
            </a:r>
          </a:p>
          <a:p>
            <a:pPr lvl="1"/>
            <a:endParaRPr lang="en-US" dirty="0"/>
          </a:p>
          <a:p>
            <a:r>
              <a:rPr lang="en-US" dirty="0"/>
              <a:t>Probably some of these keys are present today too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DF319-6E29-432A-A18E-42627D702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Broken in 2006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Fixed in 2008</a:t>
            </a:r>
          </a:p>
        </p:txBody>
      </p:sp>
    </p:spTree>
    <p:extLst>
      <p:ext uri="{BB962C8B-B14F-4D97-AF65-F5344CB8AC3E}">
        <p14:creationId xmlns:p14="http://schemas.microsoft.com/office/powerpoint/2010/main" val="62401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47B5-83A3-4FDB-9D58-3A6417F8C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Dual_EC_DRBG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BDF54-4775-4850-AA61-82C458A5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00" y="2249484"/>
            <a:ext cx="5891209" cy="3541715"/>
          </a:xfrm>
        </p:spPr>
        <p:txBody>
          <a:bodyPr anchor="t">
            <a:noAutofit/>
          </a:bodyPr>
          <a:lstStyle/>
          <a:p>
            <a:r>
              <a:rPr lang="en-US" dirty="0"/>
              <a:t>Weakened encryption</a:t>
            </a:r>
          </a:p>
          <a:p>
            <a:pPr lvl="1"/>
            <a:r>
              <a:rPr lang="en-US" dirty="0"/>
              <a:t>non-transparently chosen initial state</a:t>
            </a:r>
          </a:p>
          <a:p>
            <a:pPr lvl="1"/>
            <a:endParaRPr lang="en-US" dirty="0"/>
          </a:p>
          <a:p>
            <a:r>
              <a:rPr lang="en-US" dirty="0"/>
              <a:t>Default in </a:t>
            </a:r>
            <a:r>
              <a:rPr lang="en-US" dirty="0" err="1"/>
              <a:t>BSAFE</a:t>
            </a:r>
            <a:endParaRPr lang="en-US" dirty="0"/>
          </a:p>
          <a:p>
            <a:pPr lvl="1"/>
            <a:r>
              <a:rPr lang="en-US" dirty="0"/>
              <a:t>by RSA Security</a:t>
            </a:r>
          </a:p>
          <a:p>
            <a:pPr lvl="1"/>
            <a:endParaRPr lang="en-US" dirty="0"/>
          </a:p>
          <a:p>
            <a:r>
              <a:rPr lang="en-US" dirty="0"/>
              <a:t>Non-default in many more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DF319-6E29-432A-A18E-42627D702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Published in 2006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Withdrawn in 2014</a:t>
            </a:r>
          </a:p>
        </p:txBody>
      </p:sp>
    </p:spTree>
    <p:extLst>
      <p:ext uri="{BB962C8B-B14F-4D97-AF65-F5344CB8AC3E}">
        <p14:creationId xmlns:p14="http://schemas.microsoft.com/office/powerpoint/2010/main" val="4185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47B5-83A3-4FDB-9D58-3A6417F8C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Simon and Speck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BDF54-4775-4850-AA61-82C458A5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00" y="2249484"/>
            <a:ext cx="5891209" cy="3541715"/>
          </a:xfrm>
        </p:spPr>
        <p:txBody>
          <a:bodyPr anchor="t">
            <a:normAutofit/>
          </a:bodyPr>
          <a:lstStyle/>
          <a:p>
            <a:r>
              <a:rPr lang="en-US" dirty="0"/>
              <a:t>Lightweight block ciphers</a:t>
            </a:r>
          </a:p>
          <a:p>
            <a:pPr lvl="1"/>
            <a:endParaRPr lang="en-US" dirty="0"/>
          </a:p>
          <a:p>
            <a:r>
              <a:rPr lang="en-US" dirty="0"/>
              <a:t>Optimized for IoT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DF319-6E29-432A-A18E-42627D702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5130" y="2249486"/>
            <a:ext cx="3856037" cy="3541714"/>
          </a:xfrm>
        </p:spPr>
        <p:txBody>
          <a:bodyPr>
            <a:no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Created in 2013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Rejected by ISO in 2018</a:t>
            </a:r>
          </a:p>
        </p:txBody>
      </p:sp>
    </p:spTree>
    <p:extLst>
      <p:ext uri="{BB962C8B-B14F-4D97-AF65-F5344CB8AC3E}">
        <p14:creationId xmlns:p14="http://schemas.microsoft.com/office/powerpoint/2010/main" val="33163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AA7256-076D-4E14-9A04-E1440E23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Backdoors: advice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9B1F2-D0A1-4E9A-A8BB-AF8624DFC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Trust no one?</a:t>
            </a:r>
          </a:p>
          <a:p>
            <a:pPr lvl="1"/>
            <a:endParaRPr lang="en-US" dirty="0"/>
          </a:p>
          <a:p>
            <a:r>
              <a:rPr lang="en-US" dirty="0"/>
              <a:t>Update software regularly</a:t>
            </a:r>
          </a:p>
          <a:p>
            <a:pPr lvl="1"/>
            <a:endParaRPr lang="en-US" dirty="0"/>
          </a:p>
          <a:p>
            <a:r>
              <a:rPr lang="en-US" dirty="0"/>
              <a:t>Update firmware regularly</a:t>
            </a:r>
          </a:p>
          <a:p>
            <a:pPr lvl="1"/>
            <a:endParaRPr lang="en-US" dirty="0"/>
          </a:p>
          <a:p>
            <a:r>
              <a:rPr lang="en-US" dirty="0"/>
              <a:t>Physical security is important</a:t>
            </a:r>
          </a:p>
        </p:txBody>
      </p:sp>
    </p:spTree>
    <p:extLst>
      <p:ext uri="{BB962C8B-B14F-4D97-AF65-F5344CB8AC3E}">
        <p14:creationId xmlns:p14="http://schemas.microsoft.com/office/powerpoint/2010/main" val="308343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CBC3E-5ECB-49A7-8A74-27484F58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E3F4A-D3E8-4BF8-925F-47CD76616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IoT encryption algorithms</a:t>
            </a:r>
          </a:p>
          <a:p>
            <a:pPr lvl="1"/>
            <a:r>
              <a:rPr lang="en-US" dirty="0"/>
              <a:t>primary goal is to have it run on weak hardware</a:t>
            </a:r>
          </a:p>
          <a:p>
            <a:pPr lvl="1"/>
            <a:endParaRPr lang="en-US" dirty="0"/>
          </a:p>
          <a:p>
            <a:r>
              <a:rPr lang="en-US" dirty="0"/>
              <a:t>Quantum computers</a:t>
            </a:r>
          </a:p>
          <a:p>
            <a:pPr lvl="1"/>
            <a:r>
              <a:rPr lang="en-US" dirty="0"/>
              <a:t>Making RSA obsolete</a:t>
            </a:r>
          </a:p>
          <a:p>
            <a:pPr lvl="1"/>
            <a:endParaRPr lang="en-US" dirty="0"/>
          </a:p>
          <a:p>
            <a:r>
              <a:rPr lang="en-US" dirty="0"/>
              <a:t> Politics</a:t>
            </a:r>
          </a:p>
        </p:txBody>
      </p:sp>
    </p:spTree>
    <p:extLst>
      <p:ext uri="{BB962C8B-B14F-4D97-AF65-F5344CB8AC3E}">
        <p14:creationId xmlns:p14="http://schemas.microsoft.com/office/powerpoint/2010/main" val="3722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B22963-85A7-48BD-8B25-978C32451A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8ADC5-8107-48E8-9E5D-8F46BD7CFA21}"/>
              </a:ext>
            </a:extLst>
          </p:cNvPr>
          <p:cNvSpPr txBox="1"/>
          <p:nvPr/>
        </p:nvSpPr>
        <p:spPr>
          <a:xfrm>
            <a:off x="10253153" y="5602147"/>
            <a:ext cx="1511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Josip Medved</a:t>
            </a:r>
          </a:p>
          <a:p>
            <a:pPr algn="r"/>
            <a:r>
              <a:rPr lang="en-US" dirty="0" err="1"/>
              <a:t>medo64.com</a:t>
            </a:r>
            <a:endParaRPr lang="en-US" dirty="0"/>
          </a:p>
          <a:p>
            <a:pPr algn="r"/>
            <a:r>
              <a:rPr lang="en-US" dirty="0"/>
              <a:t>@</a:t>
            </a:r>
            <a:r>
              <a:rPr lang="en-US" dirty="0" err="1"/>
              <a:t>medo64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8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Caesar: Failure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2006:  Bernardo Provenzano (mafia boss) used variation of it</a:t>
            </a:r>
          </a:p>
          <a:p>
            <a:pPr lvl="1"/>
            <a:r>
              <a:rPr lang="en-US" dirty="0"/>
              <a:t>A → 4, B → 5, C → 6, ...</a:t>
            </a:r>
          </a:p>
          <a:p>
            <a:pPr lvl="1"/>
            <a:r>
              <a:rPr lang="en-US" dirty="0"/>
              <a:t>caught :)</a:t>
            </a:r>
          </a:p>
          <a:p>
            <a:pPr lvl="1"/>
            <a:endParaRPr lang="en-US" dirty="0"/>
          </a:p>
          <a:p>
            <a:r>
              <a:rPr lang="en-US" dirty="0"/>
              <a:t>2011: </a:t>
            </a:r>
            <a:r>
              <a:rPr lang="en-US" dirty="0" err="1"/>
              <a:t>Rajib</a:t>
            </a:r>
            <a:r>
              <a:rPr lang="en-US" dirty="0"/>
              <a:t> Karim (terrorist) </a:t>
            </a:r>
          </a:p>
          <a:p>
            <a:pPr lvl="1"/>
            <a:r>
              <a:rPr lang="en-US" dirty="0"/>
              <a:t>used PGP personally</a:t>
            </a:r>
          </a:p>
          <a:p>
            <a:pPr lvl="1"/>
            <a:r>
              <a:rPr lang="en-US" dirty="0"/>
              <a:t>his Bangladeshi partners refused to use program made by “infidels”</a:t>
            </a:r>
          </a:p>
        </p:txBody>
      </p:sp>
    </p:spTree>
    <p:extLst>
      <p:ext uri="{BB962C8B-B14F-4D97-AF65-F5344CB8AC3E}">
        <p14:creationId xmlns:p14="http://schemas.microsoft.com/office/powerpoint/2010/main" val="128722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Caesar: Lessons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Old “software” dies hard :)</a:t>
            </a:r>
          </a:p>
          <a:p>
            <a:pPr lvl="1"/>
            <a:endParaRPr lang="en-US" dirty="0"/>
          </a:p>
          <a:p>
            <a:r>
              <a:rPr lang="en-US" dirty="0"/>
              <a:t>Obfuscation is sometime ok</a:t>
            </a:r>
          </a:p>
          <a:p>
            <a:pPr lvl="1"/>
            <a:r>
              <a:rPr lang="en-US" dirty="0"/>
              <a:t>just don’t use it for anything important</a:t>
            </a:r>
          </a:p>
          <a:p>
            <a:pPr lvl="1"/>
            <a:endParaRPr lang="en-US" dirty="0"/>
          </a:p>
          <a:p>
            <a:r>
              <a:rPr lang="en-US" dirty="0"/>
              <a:t>Security is only as good as the weakest link</a:t>
            </a:r>
          </a:p>
          <a:p>
            <a:pPr lvl="1"/>
            <a:r>
              <a:rPr lang="en-US" dirty="0"/>
              <a:t>friends don’t let friends use weak ciphers</a:t>
            </a:r>
          </a:p>
        </p:txBody>
      </p:sp>
    </p:spTree>
    <p:extLst>
      <p:ext uri="{BB962C8B-B14F-4D97-AF65-F5344CB8AC3E}">
        <p14:creationId xmlns:p14="http://schemas.microsoft.com/office/powerpoint/2010/main" val="164915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Vigenère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Polyalphabetic substitution</a:t>
            </a:r>
          </a:p>
          <a:p>
            <a:pPr lvl="1"/>
            <a:r>
              <a:rPr lang="en-US" dirty="0"/>
              <a:t>plaintext: </a:t>
            </a:r>
            <a:r>
              <a:rPr lang="en-US" dirty="0" err="1"/>
              <a:t>ABCD</a:t>
            </a:r>
            <a:r>
              <a:rPr lang="en-US" dirty="0"/>
              <a:t>; key: KEY; ciphertext: </a:t>
            </a:r>
            <a:r>
              <a:rPr lang="en-US" dirty="0" err="1"/>
              <a:t>KFAN</a:t>
            </a:r>
            <a:endParaRPr lang="en-US" dirty="0"/>
          </a:p>
          <a:p>
            <a:pPr lvl="2"/>
            <a:r>
              <a:rPr lang="en-US" dirty="0"/>
              <a:t>A → K, B → F, C → A, D → 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Vigenère</a:t>
            </a:r>
            <a:r>
              <a:rPr lang="en-US" dirty="0"/>
              <a:t>: 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described by </a:t>
            </a:r>
            <a:r>
              <a:rPr lang="en-US" dirty="0" err="1"/>
              <a:t>Giovan</a:t>
            </a:r>
            <a:r>
              <a:rPr lang="en-US" dirty="0"/>
              <a:t> Battista </a:t>
            </a:r>
            <a:r>
              <a:rPr lang="en-US" dirty="0" err="1"/>
              <a:t>Bellaso</a:t>
            </a:r>
            <a:r>
              <a:rPr lang="en-US" dirty="0"/>
              <a:t> in 1553</a:t>
            </a:r>
          </a:p>
          <a:p>
            <a:pPr lvl="1"/>
            <a:endParaRPr lang="en-US" dirty="0"/>
          </a:p>
          <a:p>
            <a:r>
              <a:rPr lang="en-US" dirty="0"/>
              <a:t>Called “Le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indéchiffrable</a:t>
            </a:r>
            <a:r>
              <a:rPr lang="en-US" dirty="0"/>
              <a:t>”</a:t>
            </a:r>
          </a:p>
          <a:p>
            <a:pPr lvl="1"/>
            <a:endParaRPr lang="en-US" dirty="0"/>
          </a:p>
          <a:p>
            <a:r>
              <a:rPr lang="en-US" dirty="0"/>
              <a:t>Friedrich </a:t>
            </a:r>
            <a:r>
              <a:rPr lang="en-US" dirty="0" err="1"/>
              <a:t>Kasiski</a:t>
            </a:r>
            <a:r>
              <a:rPr lang="en-US" dirty="0"/>
              <a:t> solved it in 1863</a:t>
            </a:r>
          </a:p>
          <a:p>
            <a:pPr lvl="1"/>
            <a:r>
              <a:rPr lang="en-US" dirty="0"/>
              <a:t>Charles Babbage broke it as early as 1846</a:t>
            </a:r>
          </a:p>
        </p:txBody>
      </p:sp>
    </p:spTree>
    <p:extLst>
      <p:ext uri="{BB962C8B-B14F-4D97-AF65-F5344CB8AC3E}">
        <p14:creationId xmlns:p14="http://schemas.microsoft.com/office/powerpoint/2010/main" val="26176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5FB-9084-4325-A951-91E5615B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Vigenère</a:t>
            </a:r>
            <a:r>
              <a:rPr lang="en-US" dirty="0"/>
              <a:t>: Failure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CFDA1-E0F2-43A8-A6F6-22F3C5B2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1892: </a:t>
            </a:r>
            <a:r>
              <a:rPr lang="en-US" dirty="0" err="1"/>
              <a:t>Anarhists</a:t>
            </a:r>
            <a:r>
              <a:rPr lang="en-US" dirty="0"/>
              <a:t> used variant called </a:t>
            </a:r>
            <a:r>
              <a:rPr lang="en-US" dirty="0" err="1"/>
              <a:t>Gronsfeld</a:t>
            </a:r>
            <a:r>
              <a:rPr lang="en-US" dirty="0"/>
              <a:t>/Beaufort</a:t>
            </a:r>
          </a:p>
          <a:p>
            <a:pPr lvl="1"/>
            <a:r>
              <a:rPr lang="en-US" dirty="0"/>
              <a:t>essentially just used letter/number combination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1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2176</TotalTime>
  <Words>2377</Words>
  <Application>Microsoft Office PowerPoint</Application>
  <PresentationFormat>Widescreen</PresentationFormat>
  <Paragraphs>517</Paragraphs>
  <Slides>45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Trebuchet MS</vt:lpstr>
      <vt:lpstr>Tw Cen MT</vt:lpstr>
      <vt:lpstr>Circuit</vt:lpstr>
      <vt:lpstr>Cryptography Failures</vt:lpstr>
      <vt:lpstr>Content</vt:lpstr>
      <vt:lpstr>Caesar</vt:lpstr>
      <vt:lpstr>Caesar: History</vt:lpstr>
      <vt:lpstr>Caesar: Failure</vt:lpstr>
      <vt:lpstr>Caesar: Lessons</vt:lpstr>
      <vt:lpstr>Vigenère</vt:lpstr>
      <vt:lpstr>Vigenère: History</vt:lpstr>
      <vt:lpstr>Vigenère: Failure</vt:lpstr>
      <vt:lpstr>Vigenère: Lessons</vt:lpstr>
      <vt:lpstr>Enigma</vt:lpstr>
      <vt:lpstr>Enigma: History</vt:lpstr>
      <vt:lpstr>Enigma: Failure</vt:lpstr>
      <vt:lpstr>Enigma: Lessons</vt:lpstr>
      <vt:lpstr>Lorenz</vt:lpstr>
      <vt:lpstr>Lorenz: History</vt:lpstr>
      <vt:lpstr>Lorenz: Failure</vt:lpstr>
      <vt:lpstr>Lorenz: Lessons</vt:lpstr>
      <vt:lpstr>MD-5</vt:lpstr>
      <vt:lpstr>MD-5: History</vt:lpstr>
      <vt:lpstr>MD-5: Attacks</vt:lpstr>
      <vt:lpstr>MD-5: Lessons</vt:lpstr>
      <vt:lpstr>SHA-1</vt:lpstr>
      <vt:lpstr>SHA-1: History</vt:lpstr>
      <vt:lpstr>SHA-1: Lessons</vt:lpstr>
      <vt:lpstr>How attacks look these days?</vt:lpstr>
      <vt:lpstr>Keyloggers</vt:lpstr>
      <vt:lpstr>Keyloggers</vt:lpstr>
      <vt:lpstr>Nicodemo Salvatore Scarfo</vt:lpstr>
      <vt:lpstr>Larry Ropp</vt:lpstr>
      <vt:lpstr>Josh Glazebrook</vt:lpstr>
      <vt:lpstr>Keyloggers: Advice</vt:lpstr>
      <vt:lpstr>Network Interception</vt:lpstr>
      <vt:lpstr>Network Interception</vt:lpstr>
      <vt:lpstr>Gogo Inflight</vt:lpstr>
      <vt:lpstr>Starbucks*</vt:lpstr>
      <vt:lpstr>VPNfilter</vt:lpstr>
      <vt:lpstr>Network Interception: Advice</vt:lpstr>
      <vt:lpstr>Backdoors</vt:lpstr>
      <vt:lpstr>DEbian OpenSSL</vt:lpstr>
      <vt:lpstr>Dual_EC_DRBG</vt:lpstr>
      <vt:lpstr>Simon and Speck</vt:lpstr>
      <vt:lpstr>Backdoors: advice</vt:lpstr>
      <vt:lpstr>Future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Failures</dc:title>
  <dc:creator>Josip Medved</dc:creator>
  <cp:lastModifiedBy>Josip Medved</cp:lastModifiedBy>
  <cp:revision>77</cp:revision>
  <dcterms:created xsi:type="dcterms:W3CDTF">2018-09-07T02:49:17Z</dcterms:created>
  <dcterms:modified xsi:type="dcterms:W3CDTF">2018-09-15T04:06:44Z</dcterms:modified>
</cp:coreProperties>
</file>