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9" r:id="rId3"/>
    <p:sldId id="260" r:id="rId4"/>
    <p:sldId id="257" r:id="rId5"/>
    <p:sldId id="263" r:id="rId6"/>
    <p:sldId id="266" r:id="rId7"/>
    <p:sldId id="267" r:id="rId8"/>
    <p:sldId id="271" r:id="rId9"/>
    <p:sldId id="274" r:id="rId10"/>
    <p:sldId id="281" r:id="rId11"/>
    <p:sldId id="285" r:id="rId12"/>
    <p:sldId id="280" r:id="rId13"/>
    <p:sldId id="284" r:id="rId14"/>
    <p:sldId id="282" r:id="rId15"/>
    <p:sldId id="276" r:id="rId16"/>
    <p:sldId id="297" r:id="rId17"/>
    <p:sldId id="278" r:id="rId18"/>
    <p:sldId id="286" r:id="rId19"/>
    <p:sldId id="272" r:id="rId20"/>
    <p:sldId id="288" r:id="rId21"/>
    <p:sldId id="273" r:id="rId22"/>
    <p:sldId id="287" r:id="rId23"/>
    <p:sldId id="289" r:id="rId24"/>
    <p:sldId id="277" r:id="rId25"/>
    <p:sldId id="291" r:id="rId26"/>
    <p:sldId id="292" r:id="rId27"/>
    <p:sldId id="290" r:id="rId28"/>
    <p:sldId id="293" r:id="rId29"/>
    <p:sldId id="295" r:id="rId30"/>
    <p:sldId id="296" r:id="rId31"/>
    <p:sldId id="294" r:id="rId32"/>
    <p:sldId id="25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950" autoAdjust="0"/>
  </p:normalViewPr>
  <p:slideViewPr>
    <p:cSldViewPr>
      <p:cViewPr varScale="1">
        <p:scale>
          <a:sx n="73" d="100"/>
          <a:sy n="73" d="100"/>
        </p:scale>
        <p:origin x="-170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B1AE5-B6EF-4608-B572-E7F9A2D014A6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38B5B-E966-43BD-AB37-94483DDB9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63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Date format by country (https://en.wikipedia.org/wiki/Date_format_by_country)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Date format </a:t>
            </a:r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country (https://en.wikipedia.org/wiki/Date_format_by_country)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 didn't even cover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ending dot in Croatia until Vista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People might want dates in different formats depending with whom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they are working with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WEEKNUM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WEEKNUM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Things that are not bad in English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applications, might get a different connotations when localized (thumbs up is essentially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you in Arabic countries).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Globalizing and Localizing .NET Framework Applications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https://msdn.microsoft.com/en-us/library/h6270d0z.aspx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string information uses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FormattableString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12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SortVersion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https://msdn.microsoft.com/en-us/library/system.globalization.sortversion.aspx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Meßergebnis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(measurement)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Messer (knife)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Unicode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5.1 contains upper case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ß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ssZ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'.'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fffffffZ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yyyy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'-'MM'-'dd'T'HH':'mm':'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'.'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fffffffK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Only 128 code points assigned - rest is extended ASCII</a:t>
            </a:r>
          </a:p>
          <a:p>
            <a:r>
              <a:rPr lang="en-US" dirty="0" smtClean="0"/>
              <a:t>UCS-2 was</a:t>
            </a:r>
            <a:r>
              <a:rPr lang="en-US" baseline="0" dirty="0" smtClean="0"/>
              <a:t> 16-bit encoding - not big enough - now UTF-16.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13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solution for everything.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letters are written as two letters while only one in reality.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 nations that have it don't use it.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Let's not even cover other alphabets.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this is all before we even think about sentences.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yes, one entry here has a slightly different connotation that other two. :)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Internationalis(z)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Code: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https://www.youtube.com/watch?v=0j74jcxSunY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 and other Confusing Numbers 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(https://www.youtube.com/watch?v=l4bmZ1gRqCc)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38B5B-E966-43BD-AB37-94483DDB99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27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C380DF4-83DB-4A1D-872E-DF79C8EE0BEE}" type="datetimeFigureOut">
              <a:rPr lang="en-US" smtClean="0"/>
              <a:t>2016-09-09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86801CDC-F9AE-4ADE-AE7A-EF68D74559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0400" y="457200"/>
            <a:ext cx="1677600" cy="1674000"/>
          </a:xfrm>
        </p:spPr>
        <p:txBody>
          <a:bodyPr anchor="b"/>
          <a:lstStyle/>
          <a:p>
            <a:r>
              <a:rPr lang="en-US" cap="all" dirty="0" smtClean="0"/>
              <a:t>Josip </a:t>
            </a:r>
            <a:r>
              <a:rPr lang="en-US" cap="all" dirty="0" err="1" smtClean="0"/>
              <a:t>Medved</a:t>
            </a:r>
            <a:endParaRPr lang="en-US" cap="al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Crash Course In Foreign Language </a:t>
            </a:r>
            <a:r>
              <a:rPr lang="en-US" dirty="0" smtClean="0"/>
              <a:t>Support For ÜS Developer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0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40740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0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</a:p>
          <a:p>
            <a:r>
              <a:rPr lang="en-US" dirty="0"/>
              <a:t> </a:t>
            </a:r>
            <a:r>
              <a:rPr lang="en-US" dirty="0" smtClean="0"/>
              <a:t>1 vote</a:t>
            </a:r>
          </a:p>
          <a:p>
            <a:r>
              <a:rPr lang="en-US" dirty="0"/>
              <a:t> </a:t>
            </a:r>
            <a:r>
              <a:rPr lang="en-US" dirty="0" smtClean="0"/>
              <a:t>2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3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4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5 </a:t>
            </a:r>
            <a:r>
              <a:rPr lang="en-US" dirty="0"/>
              <a:t>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6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7 </a:t>
            </a:r>
            <a:r>
              <a:rPr lang="en-US" dirty="0"/>
              <a:t>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8 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9 </a:t>
            </a:r>
            <a:r>
              <a:rPr lang="en-US" dirty="0"/>
              <a:t>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  <a:p>
            <a:r>
              <a:rPr lang="en-US" dirty="0"/>
              <a:t> 10 </a:t>
            </a:r>
            <a:r>
              <a:rPr lang="en-US" dirty="0" smtClean="0"/>
              <a:t>vote</a:t>
            </a:r>
            <a:r>
              <a:rPr lang="en-US" dirty="0" smtClean="0">
                <a:solidFill>
                  <a:srgbClr val="0070C0"/>
                </a:solidFill>
              </a:rPr>
              <a:t>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40740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 0 </a:t>
            </a:r>
            <a:r>
              <a:rPr lang="en-US" dirty="0" err="1" smtClean="0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1 </a:t>
            </a:r>
            <a:r>
              <a:rPr lang="en-US" dirty="0" err="1" smtClean="0"/>
              <a:t>glas</a:t>
            </a:r>
            <a:endParaRPr lang="en-US" dirty="0"/>
          </a:p>
          <a:p>
            <a:r>
              <a:rPr lang="en-US" dirty="0"/>
              <a:t> 2 </a:t>
            </a:r>
            <a:r>
              <a:rPr lang="en-US" dirty="0" err="1" smtClean="0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3 </a:t>
            </a:r>
            <a:r>
              <a:rPr lang="en-US" dirty="0" err="1" smtClean="0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4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5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6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7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8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9 </a:t>
            </a:r>
            <a:r>
              <a:rPr lang="en-US" dirty="0" err="1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 10 </a:t>
            </a:r>
            <a:r>
              <a:rPr lang="en-US" dirty="0" err="1" smtClean="0"/>
              <a:t>glas</a:t>
            </a:r>
            <a:r>
              <a:rPr lang="en-US" dirty="0" err="1" smtClean="0">
                <a:solidFill>
                  <a:srgbClr val="0070C0"/>
                </a:solidFill>
              </a:rPr>
              <a:t>ova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Must Be Easier, Right?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97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4074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 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vote</a:t>
            </a:r>
            <a:endParaRPr lang="en-US" dirty="0" smtClean="0"/>
          </a:p>
          <a:p>
            <a:pPr marL="45720" indent="0"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/>
              <a:t> 2</a:t>
            </a:r>
            <a:r>
              <a:rPr lang="en-US" baseline="30000" dirty="0" smtClean="0"/>
              <a:t>nd</a:t>
            </a:r>
            <a:r>
              <a:rPr lang="en-US" dirty="0"/>
              <a:t> vote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3</a:t>
            </a:r>
            <a:r>
              <a:rPr lang="en-US" baseline="30000" dirty="0" smtClean="0"/>
              <a:t>rd</a:t>
            </a:r>
            <a:r>
              <a:rPr lang="en-US" dirty="0"/>
              <a:t> vote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4</a:t>
            </a:r>
            <a:r>
              <a:rPr lang="en-US" baseline="30000" dirty="0" smtClean="0"/>
              <a:t>th</a:t>
            </a:r>
            <a:r>
              <a:rPr lang="en-US" dirty="0"/>
              <a:t> vote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5</a:t>
            </a:r>
            <a:r>
              <a:rPr lang="en-US" baseline="30000" dirty="0" smtClean="0"/>
              <a:t>th</a:t>
            </a:r>
            <a:r>
              <a:rPr lang="en-US" dirty="0"/>
              <a:t> vote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4074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</a:t>
            </a:r>
            <a:r>
              <a:rPr lang="en-US" dirty="0" smtClean="0"/>
              <a:t>1. </a:t>
            </a:r>
            <a:r>
              <a:rPr lang="en-US" dirty="0" err="1" smtClean="0"/>
              <a:t>glas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2. </a:t>
            </a:r>
            <a:r>
              <a:rPr lang="en-US" dirty="0" err="1" smtClean="0"/>
              <a:t>glas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3. </a:t>
            </a:r>
            <a:r>
              <a:rPr lang="en-US" dirty="0" err="1" smtClean="0"/>
              <a:t>glas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4. </a:t>
            </a:r>
            <a:r>
              <a:rPr lang="en-US" dirty="0" err="1" smtClean="0"/>
              <a:t>glas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5. </a:t>
            </a:r>
            <a:r>
              <a:rPr lang="en-US" dirty="0" err="1" smtClean="0"/>
              <a:t>glas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Must Be Easier, Right?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3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09/10/2016 11:00 AM to 12:00 PM</a:t>
            </a:r>
          </a:p>
          <a:p>
            <a:endParaRPr lang="en-US" dirty="0" smtClean="0"/>
          </a:p>
          <a:p>
            <a:r>
              <a:rPr lang="en-US" dirty="0" smtClean="0"/>
              <a:t>10/09/2016 </a:t>
            </a:r>
            <a:r>
              <a:rPr lang="en-US" dirty="0"/>
              <a:t>11:00 AM to 12:00 PM</a:t>
            </a:r>
          </a:p>
          <a:p>
            <a:endParaRPr lang="en-US" dirty="0"/>
          </a:p>
          <a:p>
            <a:r>
              <a:rPr lang="en-US" dirty="0" smtClean="0"/>
              <a:t>10.09.2016. 11:00 do 12:00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2016-09-10T11:00/PT1H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2016-09-10T11:00/12:00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Saturday, </a:t>
            </a:r>
            <a:r>
              <a:rPr lang="en-US" dirty="0"/>
              <a:t>September </a:t>
            </a:r>
            <a:r>
              <a:rPr lang="en-US" dirty="0" smtClean="0"/>
              <a:t>10, 2016</a:t>
            </a:r>
          </a:p>
          <a:p>
            <a:endParaRPr lang="en-US" dirty="0" smtClean="0"/>
          </a:p>
          <a:p>
            <a:r>
              <a:rPr lang="en-US" dirty="0"/>
              <a:t>Saturday, September 10, 2016</a:t>
            </a:r>
          </a:p>
          <a:p>
            <a:endParaRPr lang="en-US" dirty="0" smtClean="0"/>
          </a:p>
          <a:p>
            <a:r>
              <a:rPr lang="nb-NO" dirty="0"/>
              <a:t>Samstag, 10. September 2016</a:t>
            </a:r>
            <a:endParaRPr lang="nb-NO" dirty="0" smtClean="0"/>
          </a:p>
          <a:p>
            <a:endParaRPr lang="en-US" dirty="0"/>
          </a:p>
          <a:p>
            <a:r>
              <a:rPr lang="en-US" dirty="0" err="1"/>
              <a:t>subota</a:t>
            </a:r>
            <a:r>
              <a:rPr lang="en-US" dirty="0"/>
              <a:t>, 10. </a:t>
            </a:r>
            <a:r>
              <a:rPr lang="en-US" dirty="0" err="1"/>
              <a:t>septembar</a:t>
            </a:r>
            <a:r>
              <a:rPr lang="en-US" dirty="0"/>
              <a:t> 2016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err="1"/>
              <a:t>samedi</a:t>
            </a:r>
            <a:r>
              <a:rPr lang="en-US" dirty="0"/>
              <a:t> 10 </a:t>
            </a:r>
            <a:r>
              <a:rPr lang="en-US" dirty="0" err="1"/>
              <a:t>septembre</a:t>
            </a:r>
            <a:r>
              <a:rPr lang="en-US" dirty="0"/>
              <a:t> 2016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23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MM/</a:t>
            </a:r>
            <a:r>
              <a:rPr lang="en-US" dirty="0" err="1" smtClean="0"/>
              <a:t>dd</a:t>
            </a:r>
            <a:r>
              <a:rPr lang="en-US" dirty="0" smtClean="0"/>
              <a:t>/</a:t>
            </a:r>
            <a:r>
              <a:rPr lang="en-US" dirty="0" err="1" smtClean="0"/>
              <a:t>yyyy</a:t>
            </a:r>
            <a:r>
              <a:rPr lang="en-US" dirty="0" smtClean="0"/>
              <a:t> </a:t>
            </a:r>
            <a:r>
              <a:rPr lang="en-US" dirty="0" err="1" smtClean="0"/>
              <a:t>hh:mm</a:t>
            </a:r>
            <a:r>
              <a:rPr lang="en-US" dirty="0" smtClean="0"/>
              <a:t> </a:t>
            </a:r>
            <a:r>
              <a:rPr lang="en-US" dirty="0" err="1" smtClean="0"/>
              <a:t>tt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dd</a:t>
            </a:r>
            <a:r>
              <a:rPr lang="en-US" dirty="0" smtClean="0"/>
              <a:t>/MM/</a:t>
            </a:r>
            <a:r>
              <a:rPr lang="en-US" dirty="0" err="1" smtClean="0"/>
              <a:t>yyyy</a:t>
            </a:r>
            <a:r>
              <a:rPr lang="en-US" dirty="0" smtClean="0"/>
              <a:t> </a:t>
            </a:r>
            <a:r>
              <a:rPr lang="en-US" dirty="0" err="1" smtClean="0"/>
              <a:t>HH:mm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dd.MM.yyyy</a:t>
            </a:r>
            <a:r>
              <a:rPr lang="en-US" dirty="0" smtClean="0"/>
              <a:t>. </a:t>
            </a:r>
            <a:r>
              <a:rPr lang="en-US" dirty="0" err="1" smtClean="0"/>
              <a:t>HH:mm</a:t>
            </a:r>
            <a:endParaRPr lang="en-US" dirty="0" smtClean="0"/>
          </a:p>
          <a:p>
            <a:pPr lvl="1"/>
            <a:r>
              <a:rPr lang="en-US" dirty="0" err="1" smtClean="0"/>
              <a:t>dd.MM.yyyy</a:t>
            </a:r>
            <a:r>
              <a:rPr lang="en-US" dirty="0" smtClean="0"/>
              <a:t> </a:t>
            </a:r>
            <a:r>
              <a:rPr lang="en-US" dirty="0" err="1" smtClean="0"/>
              <a:t>HH:mm</a:t>
            </a:r>
            <a:r>
              <a:rPr lang="en-US" dirty="0" smtClean="0"/>
              <a:t> (before Vista)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yyyy</a:t>
            </a:r>
            <a:r>
              <a:rPr lang="en-US" dirty="0" smtClean="0"/>
              <a:t>-MM-</a:t>
            </a:r>
            <a:r>
              <a:rPr lang="en-US" dirty="0" err="1" smtClean="0"/>
              <a:t>dd</a:t>
            </a:r>
            <a:r>
              <a:rPr lang="en-US" dirty="0" smtClean="0"/>
              <a:t> </a:t>
            </a:r>
            <a:r>
              <a:rPr lang="en-US" dirty="0" err="1" smtClean="0"/>
              <a:t>HH:mm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16001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When does the week start?</a:t>
            </a:r>
          </a:p>
          <a:p>
            <a:pPr lvl="1"/>
            <a:r>
              <a:rPr lang="en-US" dirty="0" smtClean="0"/>
              <a:t>Monday?</a:t>
            </a:r>
          </a:p>
          <a:p>
            <a:pPr lvl="1"/>
            <a:r>
              <a:rPr lang="en-US" dirty="0" smtClean="0"/>
              <a:t>Sunday?</a:t>
            </a:r>
          </a:p>
          <a:p>
            <a:pPr lvl="1"/>
            <a:r>
              <a:rPr lang="en-US" dirty="0" smtClean="0"/>
              <a:t>Saturday?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Week 1 starts on first week containing Thursday</a:t>
            </a:r>
          </a:p>
          <a:p>
            <a:pPr lvl="1"/>
            <a:r>
              <a:rPr lang="en-US" dirty="0" smtClean="0"/>
              <a:t>Excel and WEEKNUM</a:t>
            </a:r>
          </a:p>
          <a:p>
            <a:pPr lvl="2"/>
            <a:r>
              <a:rPr lang="en-US" dirty="0" smtClean="0"/>
              <a:t>numbering always starts on January 1</a:t>
            </a:r>
            <a:r>
              <a:rPr lang="en-US" baseline="30000" dirty="0" smtClean="0"/>
              <a:t>st</a:t>
            </a:r>
            <a:endParaRPr lang="en-US" dirty="0"/>
          </a:p>
          <a:p>
            <a:pPr lvl="2"/>
            <a:r>
              <a:rPr lang="en-US" dirty="0" smtClean="0"/>
              <a:t>first day is either Sunday (default) or Monday</a:t>
            </a:r>
          </a:p>
          <a:p>
            <a:pPr lvl="2"/>
            <a:r>
              <a:rPr lang="en-US" dirty="0" smtClean="0"/>
              <a:t>ISOWEEKNUM (since Excel 2010)</a:t>
            </a:r>
          </a:p>
          <a:p>
            <a:endParaRPr lang="en-US" dirty="0" smtClean="0"/>
          </a:p>
          <a:p>
            <a:r>
              <a:rPr lang="en-US" dirty="0" smtClean="0"/>
              <a:t>2016W36</a:t>
            </a:r>
          </a:p>
          <a:p>
            <a:pPr lvl="1"/>
            <a:r>
              <a:rPr lang="en-US" dirty="0" smtClean="0"/>
              <a:t>week 37 in US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137072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How </a:t>
            </a:r>
            <a:r>
              <a:rPr lang="en-US" dirty="0"/>
              <a:t>to Have The Best Dates Ever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Matt Johnson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Dates?</a:t>
            </a:r>
          </a:p>
        </p:txBody>
      </p:sp>
    </p:spTree>
    <p:extLst>
      <p:ext uri="{BB962C8B-B14F-4D97-AF65-F5344CB8AC3E}">
        <p14:creationId xmlns:p14="http://schemas.microsoft.com/office/powerpoint/2010/main" val="241768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Thumbs up?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Tells a Thousand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8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C# actually does offer a reasonable support</a:t>
            </a:r>
          </a:p>
          <a:p>
            <a:pPr lvl="1"/>
            <a:r>
              <a:rPr lang="en-US" dirty="0" smtClean="0"/>
              <a:t>localized resources</a:t>
            </a:r>
          </a:p>
          <a:p>
            <a:pPr lvl="1"/>
            <a:r>
              <a:rPr lang="en-US" dirty="0" smtClean="0"/>
              <a:t>most functions allow for </a:t>
            </a:r>
            <a:r>
              <a:rPr lang="en-US" dirty="0" err="1" smtClean="0"/>
              <a:t>CultureInfo</a:t>
            </a:r>
            <a:endParaRPr lang="en-US" dirty="0" smtClean="0"/>
          </a:p>
          <a:p>
            <a:pPr lvl="1"/>
            <a:r>
              <a:rPr lang="en-US" dirty="0" smtClean="0"/>
              <a:t>more details in </a:t>
            </a:r>
            <a:r>
              <a:rPr lang="en-US" dirty="0" err="1" smtClean="0"/>
              <a:t>RegionInfo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Per-thread settings</a:t>
            </a:r>
          </a:p>
          <a:p>
            <a:endParaRPr lang="en-US" dirty="0" smtClean="0"/>
          </a:p>
          <a:p>
            <a:r>
              <a:rPr lang="en-US" dirty="0" smtClean="0"/>
              <a:t>Not ideal</a:t>
            </a:r>
          </a:p>
          <a:p>
            <a:pPr lvl="1"/>
            <a:r>
              <a:rPr lang="en-US" dirty="0" smtClean="0"/>
              <a:t>char is UTF-16 unit</a:t>
            </a:r>
          </a:p>
          <a:p>
            <a:pPr lvl="2"/>
            <a:r>
              <a:rPr lang="en-US" dirty="0" smtClean="0"/>
              <a:t>well, it is actually UCS-2</a:t>
            </a:r>
          </a:p>
          <a:p>
            <a:pPr lvl="2"/>
            <a:r>
              <a:rPr lang="en-US" dirty="0" smtClean="0"/>
              <a:t>one char is not one char long</a:t>
            </a:r>
          </a:p>
          <a:p>
            <a:pPr lvl="1"/>
            <a:r>
              <a:rPr lang="en-US" dirty="0" smtClean="0"/>
              <a:t>not possible to load different languages dynamically</a:t>
            </a:r>
          </a:p>
          <a:p>
            <a:pPr lvl="1"/>
            <a:r>
              <a:rPr lang="en-US" dirty="0" smtClean="0"/>
              <a:t>most defaults are taken from system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All Lost?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2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Easy to use:</a:t>
            </a:r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x = </a:t>
            </a:r>
            <a:r>
              <a:rPr lang="en-US" dirty="0" err="1" smtClean="0"/>
              <a:t>Foo.Bar.Properties.Resources.MyText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Use </a:t>
            </a:r>
            <a:r>
              <a:rPr lang="en-US" dirty="0" err="1" smtClean="0"/>
              <a:t>String.Format</a:t>
            </a:r>
            <a:r>
              <a:rPr lang="en-US" dirty="0" smtClean="0"/>
              <a:t> to fill in details</a:t>
            </a:r>
          </a:p>
          <a:p>
            <a:pPr lvl="1"/>
            <a:r>
              <a:rPr lang="en-US" dirty="0" smtClean="0"/>
              <a:t>"{0} </a:t>
            </a:r>
            <a:r>
              <a:rPr lang="en-US" dirty="0"/>
              <a:t>has a </a:t>
            </a:r>
            <a:r>
              <a:rPr lang="en-US" dirty="0" smtClean="0"/>
              <a:t>{1} </a:t>
            </a:r>
            <a:r>
              <a:rPr lang="en-US" dirty="0"/>
              <a:t>puppies</a:t>
            </a:r>
            <a:r>
              <a:rPr lang="en-US" dirty="0" smtClean="0"/>
              <a:t>."</a:t>
            </a:r>
          </a:p>
          <a:p>
            <a:pPr lvl="1"/>
            <a:r>
              <a:rPr lang="en-US" dirty="0" smtClean="0"/>
              <a:t>allows for change of number format</a:t>
            </a:r>
          </a:p>
          <a:p>
            <a:pPr lvl="1"/>
            <a:r>
              <a:rPr lang="en-US" dirty="0" smtClean="0"/>
              <a:t>allows for different ordering in different languages</a:t>
            </a:r>
          </a:p>
          <a:p>
            <a:endParaRPr lang="en-US" dirty="0" smtClean="0"/>
          </a:p>
          <a:p>
            <a:r>
              <a:rPr lang="en-US" dirty="0" smtClean="0"/>
              <a:t>String </a:t>
            </a:r>
            <a:r>
              <a:rPr lang="en-US" dirty="0"/>
              <a:t>interpolation does not play with resources </a:t>
            </a:r>
            <a:r>
              <a:rPr lang="en-US" dirty="0" smtClean="0"/>
              <a:t>:(</a:t>
            </a:r>
          </a:p>
          <a:p>
            <a:pPr lvl="2"/>
            <a:r>
              <a:rPr lang="en-US" dirty="0" smtClean="0"/>
              <a:t>$"{</a:t>
            </a:r>
            <a:r>
              <a:rPr lang="en-US" dirty="0"/>
              <a:t>name} has </a:t>
            </a:r>
            <a:r>
              <a:rPr lang="en-US" dirty="0" smtClean="0"/>
              <a:t>a {number</a:t>
            </a:r>
            <a:r>
              <a:rPr lang="en-US" dirty="0"/>
              <a:t>} puppies</a:t>
            </a:r>
            <a:r>
              <a:rPr lang="en-US" dirty="0" smtClean="0"/>
              <a:t>."</a:t>
            </a:r>
          </a:p>
          <a:p>
            <a:pPr lvl="2"/>
            <a:r>
              <a:rPr lang="en-US" dirty="0" smtClean="0"/>
              <a:t>by </a:t>
            </a:r>
            <a:r>
              <a:rPr lang="en-US" dirty="0"/>
              <a:t>default you deal with </a:t>
            </a:r>
            <a:r>
              <a:rPr lang="en-US" dirty="0" err="1"/>
              <a:t>CurrentCulture</a:t>
            </a:r>
            <a:endParaRPr lang="en-US" dirty="0"/>
          </a:p>
          <a:p>
            <a:pPr lvl="3"/>
            <a:r>
              <a:rPr lang="en-US" dirty="0"/>
              <a:t>casting is the only solution</a:t>
            </a:r>
          </a:p>
          <a:p>
            <a:pPr lvl="3"/>
            <a:r>
              <a:rPr lang="en-US" dirty="0"/>
              <a:t>((</a:t>
            </a:r>
            <a:r>
              <a:rPr lang="en-US" dirty="0" err="1"/>
              <a:t>FormattableString</a:t>
            </a:r>
            <a:r>
              <a:rPr lang="en-US" dirty="0"/>
              <a:t>)$"{name} has {number} puppies.").</a:t>
            </a:r>
            <a:r>
              <a:rPr lang="en-US" dirty="0" err="1"/>
              <a:t>ToString</a:t>
            </a:r>
            <a:r>
              <a:rPr lang="en-US" dirty="0"/>
              <a:t>(</a:t>
            </a:r>
            <a:r>
              <a:rPr lang="en-US" dirty="0" err="1"/>
              <a:t>CultureInfo.InvariantCulture</a:t>
            </a:r>
            <a:r>
              <a:rPr lang="en-US" dirty="0" smtClean="0"/>
              <a:t>);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 Strings In Resource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30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 General rambling </a:t>
            </a:r>
          </a:p>
          <a:p>
            <a:pPr lvl="1"/>
            <a:r>
              <a:rPr lang="en-US" dirty="0"/>
              <a:t> </a:t>
            </a:r>
            <a:r>
              <a:rPr lang="en-US" sz="2200" dirty="0">
                <a:solidFill>
                  <a:srgbClr val="FF0000"/>
                </a:solidFill>
              </a:rPr>
              <a:t>WARNING: full of </a:t>
            </a:r>
            <a:r>
              <a:rPr lang="en-US" sz="2200" dirty="0" smtClean="0">
                <a:solidFill>
                  <a:srgbClr val="FF0000"/>
                </a:solidFill>
              </a:rPr>
              <a:t>oversimplification</a:t>
            </a:r>
          </a:p>
          <a:p>
            <a:pPr lvl="1"/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smtClean="0">
                <a:solidFill>
                  <a:srgbClr val="FF0000"/>
                </a:solidFill>
              </a:rPr>
              <a:t>WARNING: no code, just fluff</a:t>
            </a:r>
            <a:endParaRPr lang="en-US" sz="220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A few tips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C# / .NET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7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dirty="0" err="1" smtClean="0"/>
              <a:t>String.Equals</a:t>
            </a:r>
            <a:r>
              <a:rPr lang="en-US" dirty="0" smtClean="0"/>
              <a:t>(..., </a:t>
            </a:r>
            <a:r>
              <a:rPr lang="en-US" dirty="0" err="1" smtClean="0"/>
              <a:t>StringComparison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CurrentCulture</a:t>
            </a:r>
            <a:r>
              <a:rPr lang="en-US" dirty="0" smtClean="0"/>
              <a:t> for user</a:t>
            </a:r>
          </a:p>
          <a:p>
            <a:pPr lvl="1"/>
            <a:r>
              <a:rPr lang="en-US" dirty="0" smtClean="0"/>
              <a:t>Ordinal for developer</a:t>
            </a:r>
          </a:p>
          <a:p>
            <a:pPr lvl="1"/>
            <a:r>
              <a:rPr lang="en-US" dirty="0" smtClean="0"/>
              <a:t>or </a:t>
            </a:r>
            <a:r>
              <a:rPr lang="en-US" dirty="0" err="1" smtClean="0"/>
              <a:t>InvariantCulture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String.Compare</a:t>
            </a:r>
            <a:r>
              <a:rPr lang="en-US" dirty="0" smtClean="0"/>
              <a:t>(..., </a:t>
            </a:r>
            <a:r>
              <a:rPr lang="en-US" dirty="0" err="1" smtClean="0"/>
              <a:t>StringComparison</a:t>
            </a:r>
            <a:r>
              <a:rPr lang="en-US" dirty="0" smtClean="0"/>
              <a:t>/</a:t>
            </a:r>
            <a:r>
              <a:rPr lang="en-US" dirty="0" err="1" smtClean="0"/>
              <a:t>CultureInfo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properly handles all sorting nuances</a:t>
            </a:r>
          </a:p>
          <a:p>
            <a:pPr lvl="2"/>
            <a:r>
              <a:rPr lang="en-US" dirty="0" smtClean="0"/>
              <a:t>where properly is defined based on Unicode version supported</a:t>
            </a:r>
          </a:p>
          <a:p>
            <a:endParaRPr lang="en-US" dirty="0" smtClean="0"/>
          </a:p>
          <a:p>
            <a:r>
              <a:rPr lang="en-US" dirty="0" smtClean="0"/>
              <a:t>Do not use</a:t>
            </a:r>
          </a:p>
          <a:p>
            <a:pPr lvl="1"/>
            <a:r>
              <a:rPr lang="en-US" dirty="0" smtClean="0"/>
              <a:t>==, &gt;, or &lt;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With Care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9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dirty="0" err="1" smtClean="0"/>
              <a:t>StringInfo</a:t>
            </a:r>
            <a:r>
              <a:rPr lang="en-US" dirty="0" smtClean="0"/>
              <a:t> whenever linguistic information is needed</a:t>
            </a:r>
          </a:p>
          <a:p>
            <a:pPr lvl="1"/>
            <a:r>
              <a:rPr lang="en-US" dirty="0" smtClean="0"/>
              <a:t>string </a:t>
            </a:r>
            <a:r>
              <a:rPr lang="en-US" dirty="0"/>
              <a:t>length (</a:t>
            </a:r>
            <a:r>
              <a:rPr lang="en-US" dirty="0" err="1"/>
              <a:t>StringInfo.LengthInTextElements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string splitting (</a:t>
            </a:r>
            <a:r>
              <a:rPr lang="en-US" dirty="0" err="1" smtClean="0"/>
              <a:t>GetNextTextElement</a:t>
            </a:r>
            <a:r>
              <a:rPr lang="en-US" dirty="0" smtClean="0"/>
              <a:t>/</a:t>
            </a:r>
            <a:r>
              <a:rPr lang="en-US" dirty="0" err="1" smtClean="0"/>
              <a:t>SubstringByTextElements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Not deeply integrated</a:t>
            </a:r>
          </a:p>
          <a:p>
            <a:pPr lvl="1"/>
            <a:r>
              <a:rPr lang="en-US" dirty="0" smtClean="0"/>
              <a:t>nobody uses it unless they have to</a:t>
            </a:r>
          </a:p>
          <a:p>
            <a:pPr lvl="2"/>
            <a:r>
              <a:rPr lang="en-US" dirty="0" smtClean="0"/>
              <a:t>concatenation</a:t>
            </a:r>
          </a:p>
          <a:p>
            <a:pPr lvl="3"/>
            <a:r>
              <a:rPr lang="en-US" dirty="0" smtClean="0"/>
              <a:t>you should avoid it anyhow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Careful With Strings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82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Different sorting rules between versions</a:t>
            </a:r>
          </a:p>
          <a:p>
            <a:pPr lvl="1"/>
            <a:r>
              <a:rPr lang="en-US" dirty="0"/>
              <a:t>.NET Framework </a:t>
            </a:r>
            <a:r>
              <a:rPr lang="en-US" dirty="0" smtClean="0"/>
              <a:t>2.0 - Unicode 4.1</a:t>
            </a:r>
          </a:p>
          <a:p>
            <a:pPr lvl="1"/>
            <a:r>
              <a:rPr lang="en-US" dirty="0"/>
              <a:t>.NET Framework </a:t>
            </a:r>
            <a:r>
              <a:rPr lang="en-US" dirty="0" smtClean="0"/>
              <a:t>3.0 - Unicode </a:t>
            </a:r>
            <a:r>
              <a:rPr lang="en-US" dirty="0"/>
              <a:t>4.1</a:t>
            </a:r>
          </a:p>
          <a:p>
            <a:pPr lvl="1"/>
            <a:r>
              <a:rPr lang="en-US" dirty="0"/>
              <a:t>.NET Framework </a:t>
            </a:r>
            <a:r>
              <a:rPr lang="en-US" dirty="0" smtClean="0"/>
              <a:t>3.5 - Unicode 4.1</a:t>
            </a:r>
          </a:p>
          <a:p>
            <a:pPr lvl="1"/>
            <a:r>
              <a:rPr lang="en-US" dirty="0"/>
              <a:t>.NET Framework </a:t>
            </a:r>
            <a:r>
              <a:rPr lang="en-US" dirty="0" smtClean="0"/>
              <a:t>4 - Unicode 5.0</a:t>
            </a:r>
            <a:endParaRPr lang="en-US" dirty="0"/>
          </a:p>
          <a:p>
            <a:pPr lvl="1"/>
            <a:r>
              <a:rPr lang="en-US" dirty="0"/>
              <a:t>.NET Framework </a:t>
            </a:r>
            <a:r>
              <a:rPr lang="en-US" dirty="0" smtClean="0"/>
              <a:t>4.5</a:t>
            </a:r>
          </a:p>
          <a:p>
            <a:pPr lvl="2"/>
            <a:r>
              <a:rPr lang="en-US" dirty="0" smtClean="0"/>
              <a:t>Windows 7 - Unicode 5.0</a:t>
            </a:r>
          </a:p>
          <a:p>
            <a:pPr lvl="2"/>
            <a:r>
              <a:rPr lang="en-US" dirty="0" smtClean="0"/>
              <a:t>Windows 8 - Unicode 6.0</a:t>
            </a:r>
          </a:p>
          <a:p>
            <a:pPr lvl="2"/>
            <a:endParaRPr lang="en-US" dirty="0"/>
          </a:p>
          <a:p>
            <a:r>
              <a:rPr lang="en-US" dirty="0" smtClean="0"/>
              <a:t>Beware of serialized sorted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Careful With Sorted Strings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39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Turkish I</a:t>
            </a:r>
          </a:p>
          <a:p>
            <a:pPr lvl="1"/>
            <a:r>
              <a:rPr lang="en-US" dirty="0" err="1" smtClean="0"/>
              <a:t>toUpper</a:t>
            </a:r>
            <a:r>
              <a:rPr lang="en-US" dirty="0" smtClean="0"/>
              <a:t>():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→ İ</a:t>
            </a:r>
          </a:p>
          <a:p>
            <a:pPr lvl="1"/>
            <a:r>
              <a:rPr lang="en-US" dirty="0" err="1" smtClean="0"/>
              <a:t>toLower</a:t>
            </a:r>
            <a:r>
              <a:rPr lang="en-US" dirty="0" smtClean="0"/>
              <a:t>(): I </a:t>
            </a:r>
            <a:r>
              <a:rPr lang="en-US" dirty="0"/>
              <a:t>→ </a:t>
            </a:r>
            <a:r>
              <a:rPr lang="en-US" dirty="0" err="1" smtClean="0"/>
              <a:t>ı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German </a:t>
            </a:r>
            <a:r>
              <a:rPr lang="en-US" dirty="0" err="1" smtClean="0"/>
              <a:t>scharfes</a:t>
            </a:r>
            <a:r>
              <a:rPr lang="en-US" dirty="0" smtClean="0"/>
              <a:t> S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</a:t>
            </a:r>
            <a:r>
              <a:rPr lang="en-US" dirty="0" smtClean="0"/>
              <a:t>ß → SS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</a:t>
            </a:r>
            <a:r>
              <a:rPr lang="en-US" dirty="0" smtClean="0"/>
              <a:t>ß </a:t>
            </a:r>
            <a:r>
              <a:rPr lang="en-US" dirty="0"/>
              <a:t>→ </a:t>
            </a:r>
            <a:r>
              <a:rPr lang="en-US" dirty="0" smtClean="0"/>
              <a:t>SZ (Austria)</a:t>
            </a:r>
          </a:p>
          <a:p>
            <a:pPr lvl="1"/>
            <a:r>
              <a:rPr lang="en-US" dirty="0" err="1"/>
              <a:t>toUpper</a:t>
            </a:r>
            <a:r>
              <a:rPr lang="en-US" dirty="0"/>
              <a:t>(): ß → </a:t>
            </a:r>
            <a:r>
              <a:rPr lang="en-US" dirty="0" smtClean="0"/>
              <a:t>ẞ (Geographic </a:t>
            </a:r>
            <a:r>
              <a:rPr lang="en-US" dirty="0"/>
              <a:t>names </a:t>
            </a:r>
            <a:r>
              <a:rPr lang="en-US" dirty="0" smtClean="0"/>
              <a:t>since 2010)</a:t>
            </a:r>
          </a:p>
          <a:p>
            <a:pPr lvl="2"/>
            <a:r>
              <a:rPr lang="en-US" dirty="0" smtClean="0"/>
              <a:t>nobody uses it though</a:t>
            </a:r>
            <a:endParaRPr lang="en-US" dirty="0"/>
          </a:p>
          <a:p>
            <a:pPr lvl="1"/>
            <a:r>
              <a:rPr lang="en-US" dirty="0" err="1" smtClean="0"/>
              <a:t>toLower</a:t>
            </a:r>
            <a:r>
              <a:rPr lang="en-US" dirty="0" smtClean="0"/>
              <a:t>(): SS → ß?</a:t>
            </a:r>
          </a:p>
          <a:p>
            <a:pPr lvl="2"/>
            <a:r>
              <a:rPr lang="en-US" dirty="0" smtClean="0"/>
              <a:t>MESSERGEBNIS →</a:t>
            </a:r>
            <a:r>
              <a:rPr lang="en-US" dirty="0"/>
              <a:t> </a:t>
            </a:r>
            <a:r>
              <a:rPr lang="en-US" dirty="0" err="1" smtClean="0"/>
              <a:t>Meßergebnis</a:t>
            </a:r>
            <a:endParaRPr lang="en-US" dirty="0"/>
          </a:p>
          <a:p>
            <a:pPr lvl="2"/>
            <a:r>
              <a:rPr lang="en-US" dirty="0" smtClean="0"/>
              <a:t>MESSER </a:t>
            </a:r>
            <a:r>
              <a:rPr lang="en-US" dirty="0"/>
              <a:t>→ </a:t>
            </a:r>
            <a:r>
              <a:rPr lang="en-US" dirty="0" smtClean="0"/>
              <a:t>Messer</a:t>
            </a:r>
          </a:p>
          <a:p>
            <a:pPr lvl="2"/>
            <a:r>
              <a:rPr lang="en-US" dirty="0" smtClean="0"/>
              <a:t>actually depends on pronunciation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Avoid Case Conversion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0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/>
          <a:lstStyle/>
          <a:p>
            <a:r>
              <a:rPr lang="en-US" dirty="0" smtClean="0"/>
              <a:t>Allow parsing of anything you output</a:t>
            </a:r>
          </a:p>
          <a:p>
            <a:endParaRPr lang="en-US" dirty="0" smtClean="0"/>
          </a:p>
          <a:p>
            <a:r>
              <a:rPr lang="en-US" dirty="0" smtClean="0"/>
              <a:t>Prefer visual controls</a:t>
            </a:r>
          </a:p>
          <a:p>
            <a:pPr lvl="1"/>
            <a:r>
              <a:rPr lang="en-US" dirty="0" smtClean="0"/>
              <a:t>H/</a:t>
            </a:r>
            <a:r>
              <a:rPr lang="en-US" dirty="0" err="1" smtClean="0"/>
              <a:t>VScrollBar</a:t>
            </a:r>
            <a:endParaRPr lang="en-US" dirty="0" smtClean="0"/>
          </a:p>
          <a:p>
            <a:pPr lvl="1"/>
            <a:r>
              <a:rPr lang="en-US" dirty="0" err="1" smtClean="0"/>
              <a:t>TrackBar</a:t>
            </a:r>
            <a:endParaRPr lang="en-US" dirty="0" smtClean="0"/>
          </a:p>
          <a:p>
            <a:pPr lvl="1"/>
            <a:r>
              <a:rPr lang="en-US" dirty="0" err="1" smtClean="0"/>
              <a:t>NumericUpDown</a:t>
            </a:r>
            <a:endParaRPr lang="en-US" dirty="0"/>
          </a:p>
          <a:p>
            <a:pPr lvl="2"/>
            <a:r>
              <a:rPr lang="en-US" dirty="0" smtClean="0"/>
              <a:t>doesn't work under Mono</a:t>
            </a:r>
          </a:p>
          <a:p>
            <a:endParaRPr lang="en-US" dirty="0"/>
          </a:p>
          <a:p>
            <a:r>
              <a:rPr lang="en-US" dirty="0" smtClean="0"/>
              <a:t>Be kind to the customer</a:t>
            </a:r>
          </a:p>
          <a:p>
            <a:pPr lvl="1"/>
            <a:r>
              <a:rPr lang="en-US" dirty="0" smtClean="0"/>
              <a:t>correct for the most common errors</a:t>
            </a:r>
          </a:p>
          <a:p>
            <a:pPr lvl="2"/>
            <a:r>
              <a:rPr lang="en-US" dirty="0" smtClean="0"/>
              <a:t>e.g. dot instead of comma</a:t>
            </a:r>
          </a:p>
          <a:p>
            <a:pPr lvl="1"/>
            <a:r>
              <a:rPr lang="en-US" dirty="0" smtClean="0"/>
              <a:t>be </a:t>
            </a:r>
            <a:r>
              <a:rPr lang="en-US" dirty="0" err="1" smtClean="0"/>
              <a:t>vewy</a:t>
            </a:r>
            <a:r>
              <a:rPr lang="en-US" dirty="0" smtClean="0"/>
              <a:t>, </a:t>
            </a:r>
            <a:r>
              <a:rPr lang="en-US" dirty="0" err="1" smtClean="0"/>
              <a:t>vewy</a:t>
            </a:r>
            <a:r>
              <a:rPr lang="en-US" dirty="0" smtClean="0"/>
              <a:t> careful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Numbers, O Sweet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1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/>
          <a:lstStyle/>
          <a:p>
            <a:r>
              <a:rPr lang="en-US" dirty="0" smtClean="0"/>
              <a:t>Allow parsing of anything you output</a:t>
            </a:r>
          </a:p>
          <a:p>
            <a:endParaRPr lang="en-US" dirty="0" smtClean="0"/>
          </a:p>
          <a:p>
            <a:r>
              <a:rPr lang="en-US" dirty="0"/>
              <a:t>P</a:t>
            </a:r>
            <a:r>
              <a:rPr lang="en-US" dirty="0" smtClean="0"/>
              <a:t>refer visual controls</a:t>
            </a:r>
          </a:p>
          <a:p>
            <a:pPr lvl="2"/>
            <a:r>
              <a:rPr lang="en-US" dirty="0" err="1" smtClean="0"/>
              <a:t>DateTimePicker</a:t>
            </a:r>
            <a:endParaRPr lang="en-US" dirty="0" smtClean="0"/>
          </a:p>
          <a:p>
            <a:pPr lvl="2"/>
            <a:r>
              <a:rPr lang="en-US" dirty="0" err="1" smtClean="0"/>
              <a:t>MonthCalendar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Be kind to the customer</a:t>
            </a:r>
          </a:p>
          <a:p>
            <a:pPr lvl="1"/>
            <a:r>
              <a:rPr lang="en-US" dirty="0" smtClean="0"/>
              <a:t>if in doubt, show ISO format</a:t>
            </a:r>
          </a:p>
          <a:p>
            <a:pPr lvl="2"/>
            <a:r>
              <a:rPr lang="en-US" dirty="0" smtClean="0"/>
              <a:t>alternatively use long date/time formats</a:t>
            </a:r>
          </a:p>
          <a:p>
            <a:pPr lvl="1"/>
            <a:r>
              <a:rPr lang="en-US" dirty="0" smtClean="0"/>
              <a:t>correct for the most common errors</a:t>
            </a:r>
          </a:p>
          <a:p>
            <a:pPr lvl="2"/>
            <a:r>
              <a:rPr lang="en-US" dirty="0" smtClean="0"/>
              <a:t>e.g. dot or no dot after year</a:t>
            </a:r>
          </a:p>
          <a:p>
            <a:pPr lvl="1"/>
            <a:r>
              <a:rPr lang="en-US" dirty="0" smtClean="0"/>
              <a:t>be </a:t>
            </a:r>
            <a:r>
              <a:rPr lang="en-US" dirty="0" err="1" smtClean="0"/>
              <a:t>vewy</a:t>
            </a:r>
            <a:r>
              <a:rPr lang="en-US" dirty="0" smtClean="0"/>
              <a:t>, </a:t>
            </a:r>
            <a:r>
              <a:rPr lang="en-US" dirty="0" err="1" smtClean="0"/>
              <a:t>vewy</a:t>
            </a:r>
            <a:r>
              <a:rPr lang="en-US" dirty="0" smtClean="0"/>
              <a:t> careful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UTC whenever possible</a:t>
            </a:r>
          </a:p>
          <a:p>
            <a:pPr lvl="1"/>
            <a:r>
              <a:rPr lang="en-US" dirty="0" smtClean="0"/>
              <a:t>convert to local time upon display</a:t>
            </a:r>
            <a:endParaRPr lang="en-US" dirty="0"/>
          </a:p>
          <a:p>
            <a:pPr lvl="1"/>
            <a:r>
              <a:rPr lang="en-US" dirty="0" smtClean="0"/>
              <a:t>no dealing with daylight saving time</a:t>
            </a:r>
          </a:p>
          <a:p>
            <a:endParaRPr lang="en-US" dirty="0"/>
          </a:p>
          <a:p>
            <a:r>
              <a:rPr lang="en-US" dirty="0" smtClean="0"/>
              <a:t>Store with Time-Zone if you must</a:t>
            </a:r>
          </a:p>
          <a:p>
            <a:pPr lvl="1"/>
            <a:r>
              <a:rPr lang="en-US" dirty="0" smtClean="0"/>
              <a:t>internally work with UTC</a:t>
            </a:r>
          </a:p>
          <a:p>
            <a:endParaRPr lang="en-US" dirty="0" smtClean="0"/>
          </a:p>
          <a:p>
            <a:r>
              <a:rPr lang="en-US" dirty="0" smtClean="0"/>
              <a:t>Don't store time without time-zone information</a:t>
            </a:r>
          </a:p>
          <a:p>
            <a:pPr lvl="1"/>
            <a:r>
              <a:rPr lang="en-US" dirty="0" smtClean="0"/>
              <a:t>unless dealing with legacy code</a:t>
            </a:r>
          </a:p>
          <a:p>
            <a:pPr lvl="1"/>
            <a:endParaRPr lang="en-US" dirty="0"/>
          </a:p>
          <a:p>
            <a:r>
              <a:rPr lang="en-US" dirty="0" smtClean="0"/>
              <a:t>Never use </a:t>
            </a:r>
            <a:r>
              <a:rPr lang="en-US" dirty="0" err="1" smtClean="0"/>
              <a:t>DateTime</a:t>
            </a:r>
            <a:r>
              <a:rPr lang="en-US" dirty="0" smtClean="0"/>
              <a:t> for duration</a:t>
            </a:r>
          </a:p>
          <a:p>
            <a:pPr lvl="1"/>
            <a:r>
              <a:rPr lang="en-US" dirty="0"/>
              <a:t>damn daylight saving </a:t>
            </a:r>
            <a:r>
              <a:rPr lang="en-US" dirty="0" smtClean="0"/>
              <a:t>time and leap seconds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9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17192"/>
            <a:ext cx="8407893" cy="45598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Numbers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InvariantCulture</a:t>
            </a:r>
            <a:endParaRPr lang="en-US" dirty="0" smtClean="0"/>
          </a:p>
          <a:p>
            <a:pPr lvl="1"/>
            <a:r>
              <a:rPr lang="en-US" dirty="0" smtClean="0"/>
              <a:t>don't store thousands separators</a:t>
            </a:r>
          </a:p>
          <a:p>
            <a:pPr lvl="1"/>
            <a:r>
              <a:rPr lang="en-US" dirty="0" smtClean="0"/>
              <a:t>avoid serialization unless space is at premium</a:t>
            </a:r>
          </a:p>
          <a:p>
            <a:pPr lvl="2"/>
            <a:r>
              <a:rPr lang="en-US" dirty="0" smtClean="0"/>
              <a:t>annoying to deal with endianness</a:t>
            </a:r>
          </a:p>
          <a:p>
            <a:endParaRPr lang="en-US" dirty="0" smtClean="0"/>
          </a:p>
          <a:p>
            <a:r>
              <a:rPr lang="en-US" dirty="0" smtClean="0"/>
              <a:t>Dates</a:t>
            </a:r>
          </a:p>
          <a:p>
            <a:pPr lvl="1"/>
            <a:r>
              <a:rPr lang="en-US" dirty="0" smtClean="0"/>
              <a:t>store in ISO format</a:t>
            </a:r>
          </a:p>
          <a:p>
            <a:pPr lvl="2"/>
            <a:r>
              <a:rPr lang="en-US" dirty="0"/>
              <a:t>UTC ("</a:t>
            </a:r>
            <a:r>
              <a:rPr lang="en-US" dirty="0" err="1" smtClean="0"/>
              <a:t>yyyy-MM-ddTHH:mm:ssZ</a:t>
            </a:r>
            <a:r>
              <a:rPr lang="en-US" dirty="0" smtClean="0"/>
              <a:t>")</a:t>
            </a:r>
            <a:endParaRPr lang="en-US" dirty="0"/>
          </a:p>
          <a:p>
            <a:pPr lvl="2"/>
            <a:r>
              <a:rPr lang="en-US" dirty="0" smtClean="0"/>
              <a:t>with time-zone "o" (</a:t>
            </a:r>
            <a:r>
              <a:rPr lang="en-US" dirty="0" err="1" smtClean="0"/>
              <a:t>yyyy-MM-ddTHH:mm:ss.fffffffK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careful with binary serialization</a:t>
            </a:r>
          </a:p>
          <a:p>
            <a:endParaRPr lang="en-US" dirty="0"/>
          </a:p>
          <a:p>
            <a:r>
              <a:rPr lang="en-US" dirty="0" smtClean="0"/>
              <a:t>Strings</a:t>
            </a:r>
          </a:p>
          <a:p>
            <a:pPr lvl="1"/>
            <a:r>
              <a:rPr lang="en-US" dirty="0" smtClean="0"/>
              <a:t>avoid sort or sort by ordinal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Permanent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93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Use auto-size whenever possible</a:t>
            </a:r>
          </a:p>
          <a:p>
            <a:endParaRPr lang="en-US" dirty="0" smtClean="0"/>
          </a:p>
          <a:p>
            <a:r>
              <a:rPr lang="en-US" dirty="0" smtClean="0"/>
              <a:t>Allow for bigger control size</a:t>
            </a:r>
          </a:p>
          <a:p>
            <a:pPr lvl="1"/>
            <a:r>
              <a:rPr lang="en-US" dirty="0" smtClean="0"/>
              <a:t>Label</a:t>
            </a:r>
          </a:p>
          <a:p>
            <a:pPr lvl="1"/>
            <a:r>
              <a:rPr lang="en-US" dirty="0" smtClean="0"/>
              <a:t>Button</a:t>
            </a:r>
          </a:p>
          <a:p>
            <a:endParaRPr lang="en-US" dirty="0"/>
          </a:p>
          <a:p>
            <a:r>
              <a:rPr lang="en-US" dirty="0" smtClean="0"/>
              <a:t>Use rule of the thumb for expansion</a:t>
            </a:r>
          </a:p>
          <a:p>
            <a:pPr lvl="1"/>
            <a:r>
              <a:rPr lang="en-US" dirty="0" smtClean="0"/>
              <a:t>Italian - 3</a:t>
            </a:r>
          </a:p>
          <a:p>
            <a:pPr lvl="1"/>
            <a:r>
              <a:rPr lang="en-US" dirty="0" smtClean="0"/>
              <a:t>German - 2.8</a:t>
            </a:r>
          </a:p>
          <a:p>
            <a:pPr lvl="1"/>
            <a:r>
              <a:rPr lang="en-US" dirty="0" smtClean="0"/>
              <a:t>French - 2.6</a:t>
            </a:r>
          </a:p>
          <a:p>
            <a:pPr lvl="1"/>
            <a:r>
              <a:rPr lang="en-US" dirty="0"/>
              <a:t>Chinese - 1.2</a:t>
            </a:r>
          </a:p>
          <a:p>
            <a:pPr lvl="1"/>
            <a:r>
              <a:rPr lang="en-US" dirty="0" smtClean="0"/>
              <a:t>Korean - 0.8</a:t>
            </a:r>
          </a:p>
          <a:p>
            <a:pPr lvl="1"/>
            <a:r>
              <a:rPr lang="en-US" dirty="0" smtClean="0"/>
              <a:t>be careful with trimming (...)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Length is important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8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Sentences with names are impossible</a:t>
            </a:r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Joseph</a:t>
            </a:r>
            <a:r>
              <a:rPr lang="en-US" dirty="0" smtClean="0"/>
              <a:t> bought</a:t>
            </a:r>
            <a:r>
              <a:rPr lang="en-US" b="1" dirty="0" smtClean="0"/>
              <a:t> </a:t>
            </a:r>
            <a:r>
              <a:rPr lang="en-US" dirty="0" smtClean="0"/>
              <a:t>10 books</a:t>
            </a:r>
            <a:r>
              <a:rPr lang="en-US" b="1" dirty="0" smtClean="0"/>
              <a:t>.</a:t>
            </a:r>
            <a:endParaRPr lang="en-US" dirty="0" smtClean="0"/>
          </a:p>
          <a:p>
            <a:pPr lvl="1"/>
            <a:r>
              <a:rPr lang="en-US" b="1" dirty="0" smtClean="0"/>
              <a:t>Josip</a:t>
            </a:r>
            <a:r>
              <a:rPr lang="en-US" dirty="0" smtClean="0"/>
              <a:t> je </a:t>
            </a:r>
            <a:r>
              <a:rPr lang="en-US" dirty="0" err="1" smtClean="0"/>
              <a:t>kupio</a:t>
            </a:r>
            <a:r>
              <a:rPr lang="en-US" dirty="0" smtClean="0"/>
              <a:t> 10 </a:t>
            </a:r>
            <a:r>
              <a:rPr lang="en-US" dirty="0" err="1" smtClean="0"/>
              <a:t>knjiga</a:t>
            </a:r>
            <a:r>
              <a:rPr lang="en-US" dirty="0" smtClean="0"/>
              <a:t>.</a:t>
            </a:r>
          </a:p>
          <a:p>
            <a:pPr lvl="1"/>
            <a:r>
              <a:rPr lang="en-US" b="1" dirty="0" err="1" smtClean="0"/>
              <a:t>Josipa</a:t>
            </a:r>
            <a:r>
              <a:rPr lang="en-US" dirty="0" smtClean="0"/>
              <a:t> je </a:t>
            </a:r>
            <a:r>
              <a:rPr lang="en-US" dirty="0" err="1" smtClean="0"/>
              <a:t>kupila</a:t>
            </a:r>
            <a:r>
              <a:rPr lang="en-US" dirty="0" smtClean="0"/>
              <a:t> 10 </a:t>
            </a:r>
            <a:r>
              <a:rPr lang="en-US" dirty="0" err="1" smtClean="0"/>
              <a:t>knjiga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Waiting for </a:t>
            </a:r>
            <a:r>
              <a:rPr lang="en-US" b="1" dirty="0" smtClean="0"/>
              <a:t>Joseph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Čeka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b="1" dirty="0" err="1" smtClean="0"/>
              <a:t>Josipa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/>
              <a:t>Čeka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b="1" dirty="0" err="1" smtClean="0"/>
              <a:t>Josipu</a:t>
            </a:r>
            <a:r>
              <a:rPr lang="en-US" dirty="0" smtClean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Genders Are Evil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5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 Interrupt </a:t>
            </a:r>
            <a:r>
              <a:rPr lang="en-US" dirty="0"/>
              <a:t>me at any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Addresses</a:t>
            </a:r>
          </a:p>
          <a:p>
            <a:pPr lvl="1"/>
            <a:r>
              <a:rPr lang="en-US" dirty="0" smtClean="0"/>
              <a:t>best left free-form</a:t>
            </a:r>
          </a:p>
          <a:p>
            <a:pPr lvl="1"/>
            <a:r>
              <a:rPr lang="en-US" dirty="0" smtClean="0"/>
              <a:t>validate only if you must</a:t>
            </a:r>
          </a:p>
          <a:p>
            <a:endParaRPr lang="en-US" dirty="0"/>
          </a:p>
          <a:p>
            <a:r>
              <a:rPr lang="en-US" dirty="0" smtClean="0"/>
              <a:t>Phone numbers</a:t>
            </a:r>
          </a:p>
          <a:p>
            <a:pPr lvl="1"/>
            <a:r>
              <a:rPr lang="en-US" dirty="0" smtClean="0"/>
              <a:t>allow for a lot of freedom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Paper size</a:t>
            </a:r>
          </a:p>
          <a:p>
            <a:pPr lvl="1"/>
            <a:r>
              <a:rPr lang="en-US" dirty="0" smtClean="0"/>
              <a:t>any unit can be used as long it is in inches</a:t>
            </a:r>
          </a:p>
          <a:p>
            <a:endParaRPr lang="en-US" dirty="0"/>
          </a:p>
          <a:p>
            <a:r>
              <a:rPr lang="en-US" dirty="0" smtClean="0"/>
              <a:t>Other</a:t>
            </a:r>
          </a:p>
          <a:p>
            <a:pPr lvl="1"/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width/length/volume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Everything Is Culture Sensitive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45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 might be an express train :)</a:t>
            </a:r>
          </a:p>
          <a:p>
            <a:endParaRPr lang="en-US" dirty="0"/>
          </a:p>
          <a:p>
            <a:r>
              <a:rPr lang="en-US" dirty="0" smtClean="0"/>
              <a:t>People are flexible animals</a:t>
            </a:r>
          </a:p>
          <a:p>
            <a:pPr lvl="1"/>
            <a:r>
              <a:rPr lang="en-US" dirty="0" smtClean="0"/>
              <a:t>as long as functionality is not impacted, every foreigner is used to minor issues</a:t>
            </a:r>
          </a:p>
          <a:p>
            <a:pPr lvl="1"/>
            <a:r>
              <a:rPr lang="en-US" dirty="0" smtClean="0"/>
              <a:t>US based icons are fine</a:t>
            </a:r>
          </a:p>
          <a:p>
            <a:pPr lvl="2"/>
            <a:r>
              <a:rPr lang="en-US" dirty="0" smtClean="0"/>
              <a:t>even thumbs up ;)</a:t>
            </a:r>
          </a:p>
          <a:p>
            <a:endParaRPr lang="en-US" dirty="0" smtClean="0"/>
          </a:p>
          <a:p>
            <a:r>
              <a:rPr lang="en-US" dirty="0" smtClean="0"/>
              <a:t>Every application is a special little flower</a:t>
            </a:r>
          </a:p>
          <a:p>
            <a:pPr lvl="1"/>
            <a:r>
              <a:rPr lang="en-US" dirty="0" smtClean="0"/>
              <a:t>keep your numbers straight</a:t>
            </a:r>
          </a:p>
          <a:p>
            <a:pPr lvl="1"/>
            <a:r>
              <a:rPr lang="en-US" dirty="0" smtClean="0"/>
              <a:t>keeps your dates in check</a:t>
            </a:r>
          </a:p>
          <a:p>
            <a:pPr lvl="1"/>
            <a:r>
              <a:rPr lang="en-US" dirty="0" smtClean="0"/>
              <a:t>minimize sentence composing</a:t>
            </a:r>
          </a:p>
          <a:p>
            <a:pPr lvl="1"/>
            <a:endParaRPr lang="en-US" dirty="0"/>
          </a:p>
          <a:p>
            <a:r>
              <a:rPr lang="en-US" dirty="0" smtClean="0"/>
              <a:t>And don't panic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At The End of Tunnel?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57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45720" indent="0" algn="ctr">
              <a:buNone/>
            </a:pPr>
            <a:r>
              <a:rPr lang="en-US" sz="4800" dirty="0" smtClean="0"/>
              <a:t>THANK YOU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www.medo64.com</a:t>
            </a:r>
          </a:p>
          <a:p>
            <a:endParaRPr lang="en-US" dirty="0"/>
          </a:p>
          <a:p>
            <a:r>
              <a:rPr lang="en-US" dirty="0" smtClean="0"/>
              <a:t> jmedved@jmedved.com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@medo64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20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smtClean="0"/>
              <a:t>How big was ASCII anyhow?</a:t>
            </a:r>
          </a:p>
          <a:p>
            <a:endParaRPr lang="en-US" dirty="0"/>
          </a:p>
          <a:p>
            <a:r>
              <a:rPr lang="en-US" dirty="0" smtClean="0"/>
              <a:t>How big is Unicode?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We're Not in ASCII Anymore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8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Bl</a:t>
            </a:r>
            <a:r>
              <a:rPr lang="en-US" dirty="0" err="1" smtClean="0">
                <a:solidFill>
                  <a:srgbClr val="0070C0"/>
                </a:solidFill>
              </a:rPr>
              <a:t>ü</a:t>
            </a:r>
            <a:r>
              <a:rPr lang="en-US" dirty="0" err="1" smtClean="0"/>
              <a:t>me</a:t>
            </a:r>
            <a:endParaRPr lang="en-US" dirty="0" smtClean="0"/>
          </a:p>
          <a:p>
            <a:pPr lvl="1"/>
            <a:r>
              <a:rPr lang="en-US" dirty="0" smtClean="0"/>
              <a:t>ASCII 0xFC</a:t>
            </a:r>
            <a:endParaRPr lang="en-US" dirty="0"/>
          </a:p>
          <a:p>
            <a:pPr lvl="1"/>
            <a:r>
              <a:rPr lang="en-US" dirty="0"/>
              <a:t>Latin Small Letter U With </a:t>
            </a:r>
            <a:r>
              <a:rPr lang="en-US" dirty="0" err="1"/>
              <a:t>Diaeresis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 smtClean="0"/>
              <a:t>Gr</a:t>
            </a:r>
            <a:r>
              <a:rPr lang="en-US" dirty="0" err="1" smtClean="0">
                <a:solidFill>
                  <a:srgbClr val="0070C0"/>
                </a:solidFill>
              </a:rPr>
              <a:t>é</a:t>
            </a:r>
            <a:r>
              <a:rPr lang="en-US" dirty="0" err="1" smtClean="0"/>
              <a:t>goire</a:t>
            </a:r>
            <a:endParaRPr lang="en-US" dirty="0" smtClean="0"/>
          </a:p>
          <a:p>
            <a:pPr lvl="1"/>
            <a:r>
              <a:rPr lang="en-US" dirty="0" smtClean="0"/>
              <a:t>ASCII 0xE9</a:t>
            </a:r>
            <a:endParaRPr lang="en-US" dirty="0"/>
          </a:p>
          <a:p>
            <a:pPr lvl="1"/>
            <a:r>
              <a:rPr lang="en-US" dirty="0"/>
              <a:t>Latin Small Letter E With Acute</a:t>
            </a:r>
          </a:p>
          <a:p>
            <a:endParaRPr lang="en-US" dirty="0"/>
          </a:p>
          <a:p>
            <a:r>
              <a:rPr lang="en-US" dirty="0" err="1" smtClean="0">
                <a:solidFill>
                  <a:srgbClr val="0070C0"/>
                </a:solidFill>
              </a:rPr>
              <a:t>Ð</a:t>
            </a:r>
            <a:r>
              <a:rPr lang="en-US" dirty="0" err="1" smtClean="0"/>
              <a:t>uro</a:t>
            </a:r>
            <a:endParaRPr lang="en-US" dirty="0" smtClean="0"/>
          </a:p>
          <a:p>
            <a:pPr lvl="1"/>
            <a:r>
              <a:rPr lang="en-US" dirty="0" smtClean="0"/>
              <a:t>ASCII 0xD0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atin Capital Letter Eth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atin Capital Letter D With Stroke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atin Capital Letter </a:t>
            </a:r>
            <a:r>
              <a:rPr lang="en-US" dirty="0"/>
              <a:t>A</a:t>
            </a:r>
            <a:r>
              <a:rPr lang="en-US" dirty="0" smtClean="0"/>
              <a:t>frican 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107972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/>
          <a:lstStyle/>
          <a:p>
            <a:r>
              <a:rPr lang="en-US" dirty="0" err="1" smtClean="0"/>
              <a:t>Ður</a:t>
            </a:r>
            <a:r>
              <a:rPr lang="vi-VN" b="1" dirty="0" smtClean="0">
                <a:solidFill>
                  <a:srgbClr val="0070C0"/>
                </a:solidFill>
              </a:rPr>
              <a:t>đ</a:t>
            </a:r>
            <a:r>
              <a:rPr lang="en-US" dirty="0" err="1" smtClean="0"/>
              <a:t>ica</a:t>
            </a:r>
            <a:endParaRPr lang="en-US" dirty="0" smtClean="0"/>
          </a:p>
          <a:p>
            <a:pPr lvl="1"/>
            <a:r>
              <a:rPr lang="en-US" dirty="0" smtClean="0"/>
              <a:t>not in ASCII</a:t>
            </a:r>
          </a:p>
          <a:p>
            <a:pPr lvl="1"/>
            <a:r>
              <a:rPr lang="en-US" dirty="0" smtClean="0"/>
              <a:t>Latin Small Letter D With Stroke</a:t>
            </a:r>
          </a:p>
          <a:p>
            <a:pPr lvl="2"/>
            <a:r>
              <a:rPr lang="en-US" dirty="0" smtClean="0"/>
              <a:t>not always present in fonts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0070C0"/>
                </a:solidFill>
              </a:rPr>
              <a:t>ǅ</a:t>
            </a:r>
            <a:r>
              <a:rPr lang="en-US" dirty="0" err="1" smtClean="0"/>
              <a:t>or</a:t>
            </a:r>
            <a:r>
              <a:rPr lang="vi-VN" b="1" dirty="0" smtClean="0"/>
              <a:t>đ</a:t>
            </a:r>
            <a:r>
              <a:rPr lang="en-US" dirty="0" smtClean="0"/>
              <a:t>e</a:t>
            </a:r>
          </a:p>
          <a:p>
            <a:pPr lvl="1"/>
            <a:r>
              <a:rPr lang="en-US" dirty="0" smtClean="0"/>
              <a:t>ASCII? </a:t>
            </a:r>
            <a:r>
              <a:rPr lang="en-US" dirty="0" err="1" smtClean="0"/>
              <a:t>haha</a:t>
            </a:r>
            <a:endParaRPr lang="en-US" dirty="0" smtClean="0"/>
          </a:p>
          <a:p>
            <a:pPr lvl="1"/>
            <a:r>
              <a:rPr lang="en-US" dirty="0" smtClean="0"/>
              <a:t>Latin Capital Letter D With Small Letter Z with Caron</a:t>
            </a:r>
          </a:p>
          <a:p>
            <a:pPr lvl="1"/>
            <a:r>
              <a:rPr lang="en-US" dirty="0" smtClean="0"/>
              <a:t>or </a:t>
            </a:r>
            <a:r>
              <a:rPr lang="en-US" dirty="0"/>
              <a:t>Latin Capital Letter </a:t>
            </a:r>
            <a:r>
              <a:rPr lang="en-US" dirty="0" smtClean="0"/>
              <a:t>D + </a:t>
            </a:r>
            <a:r>
              <a:rPr lang="en-US" dirty="0"/>
              <a:t>Small Letter Z with Caron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>
                <a:solidFill>
                  <a:srgbClr val="0070C0"/>
                </a:solidFill>
              </a:rPr>
              <a:t>ǈ</a:t>
            </a:r>
            <a:r>
              <a:rPr lang="en-US" dirty="0" err="1" smtClean="0"/>
              <a:t>ubica</a:t>
            </a:r>
            <a:endParaRPr lang="en-US" dirty="0" smtClean="0"/>
          </a:p>
          <a:p>
            <a:pPr lvl="1"/>
            <a:r>
              <a:rPr lang="en-US" dirty="0" smtClean="0"/>
              <a:t>Latin Capital Letter Li With Small Letter J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3007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vi-VN" dirty="0"/>
              <a:t>Владимир </a:t>
            </a:r>
            <a:r>
              <a:rPr lang="vi-VN" dirty="0" smtClean="0"/>
              <a:t>Путин</a:t>
            </a:r>
            <a:endParaRPr lang="en-US" dirty="0" smtClean="0">
              <a:latin typeface="Franklin Gothic Book" panose="020B0503020102020204" pitchFamily="34" charset="0"/>
            </a:endParaRPr>
          </a:p>
          <a:p>
            <a:endParaRPr lang="en-US" dirty="0" smtClean="0"/>
          </a:p>
          <a:p>
            <a:r>
              <a:rPr lang="ja-JP" altLang="en-US" dirty="0"/>
              <a:t>愛しています</a:t>
            </a:r>
            <a:endParaRPr lang="en-US" dirty="0" smtClean="0"/>
          </a:p>
          <a:p>
            <a:pPr lvl="1"/>
            <a:r>
              <a:rPr lang="en-US" dirty="0" err="1"/>
              <a:t>aishite</a:t>
            </a:r>
            <a:r>
              <a:rPr lang="en-US" dirty="0"/>
              <a:t> </a:t>
            </a:r>
            <a:r>
              <a:rPr lang="en-US" dirty="0" err="1"/>
              <a:t>imasu</a:t>
            </a:r>
            <a:endParaRPr lang="en-US" dirty="0" smtClean="0"/>
          </a:p>
          <a:p>
            <a:endParaRPr lang="en-US" dirty="0"/>
          </a:p>
          <a:p>
            <a:r>
              <a:rPr lang="ko-KR" altLang="en-US" dirty="0" smtClean="0"/>
              <a:t>사랑해</a:t>
            </a:r>
            <a:endParaRPr lang="en-US" dirty="0" smtClean="0"/>
          </a:p>
          <a:p>
            <a:pPr lvl="1"/>
            <a:r>
              <a:rPr lang="en-US" dirty="0" err="1"/>
              <a:t>salanghae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We're Not in ASCII Anymore</a:t>
            </a:r>
          </a:p>
        </p:txBody>
      </p:sp>
    </p:spTree>
    <p:extLst>
      <p:ext uri="{BB962C8B-B14F-4D97-AF65-F5344CB8AC3E}">
        <p14:creationId xmlns:p14="http://schemas.microsoft.com/office/powerpoint/2010/main" val="157248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b="1" dirty="0" smtClean="0"/>
              <a:t>Adam</a:t>
            </a:r>
            <a:r>
              <a:rPr lang="en-US" dirty="0" smtClean="0"/>
              <a:t> sold shares to </a:t>
            </a:r>
            <a:r>
              <a:rPr lang="en-US" b="1" dirty="0" smtClean="0"/>
              <a:t>Eve</a:t>
            </a:r>
          </a:p>
          <a:p>
            <a:r>
              <a:rPr lang="en-US" b="1" dirty="0" smtClean="0"/>
              <a:t>Eve</a:t>
            </a:r>
            <a:r>
              <a:rPr lang="en-US" dirty="0" smtClean="0"/>
              <a:t> sold shares to </a:t>
            </a:r>
            <a:r>
              <a:rPr lang="en-US" b="1" dirty="0" smtClean="0"/>
              <a:t>Adam</a:t>
            </a:r>
          </a:p>
          <a:p>
            <a:pPr marL="45720" indent="0">
              <a:buNone/>
            </a:pPr>
            <a:endParaRPr lang="en-US" b="1" dirty="0" smtClean="0"/>
          </a:p>
          <a:p>
            <a:r>
              <a:rPr lang="de-DE" b="1" dirty="0"/>
              <a:t>Adam</a:t>
            </a:r>
            <a:r>
              <a:rPr lang="de-DE" dirty="0"/>
              <a:t> hat </a:t>
            </a:r>
            <a:r>
              <a:rPr lang="de-DE" b="1" dirty="0"/>
              <a:t>Eva</a:t>
            </a:r>
            <a:r>
              <a:rPr lang="de-DE" dirty="0"/>
              <a:t> </a:t>
            </a:r>
            <a:r>
              <a:rPr lang="de-DE" dirty="0" smtClean="0"/>
              <a:t>Anteile verkauft</a:t>
            </a:r>
          </a:p>
          <a:p>
            <a:r>
              <a:rPr lang="de-DE" b="1" dirty="0" smtClean="0"/>
              <a:t>Eva</a:t>
            </a:r>
            <a:r>
              <a:rPr lang="de-DE" dirty="0" smtClean="0"/>
              <a:t> hat </a:t>
            </a:r>
            <a:r>
              <a:rPr lang="de-DE" b="1" dirty="0" smtClean="0"/>
              <a:t>Adam</a:t>
            </a:r>
            <a:r>
              <a:rPr lang="de-DE" dirty="0" smtClean="0"/>
              <a:t> Anteile </a:t>
            </a:r>
            <a:r>
              <a:rPr lang="de-DE" dirty="0"/>
              <a:t>verkauft</a:t>
            </a:r>
            <a:endParaRPr lang="en-US" dirty="0" smtClean="0"/>
          </a:p>
          <a:p>
            <a:pPr marL="45720" indent="0">
              <a:buNone/>
            </a:pPr>
            <a:endParaRPr lang="en-US" b="1" dirty="0" smtClean="0"/>
          </a:p>
          <a:p>
            <a:r>
              <a:rPr lang="en-US" b="1" dirty="0" smtClean="0"/>
              <a:t>Adam</a:t>
            </a:r>
            <a:r>
              <a:rPr lang="en-US" dirty="0" smtClean="0"/>
              <a:t> je </a:t>
            </a:r>
            <a:r>
              <a:rPr lang="en-US" dirty="0" err="1" smtClean="0"/>
              <a:t>prodao</a:t>
            </a:r>
            <a:r>
              <a:rPr lang="en-US" dirty="0" smtClean="0"/>
              <a:t> </a:t>
            </a:r>
            <a:r>
              <a:rPr lang="en-US" dirty="0" err="1" smtClean="0"/>
              <a:t>dionice</a:t>
            </a:r>
            <a:r>
              <a:rPr lang="en-US" dirty="0" smtClean="0"/>
              <a:t> </a:t>
            </a:r>
            <a:r>
              <a:rPr lang="en-US" b="1" dirty="0" err="1" smtClean="0"/>
              <a:t>Evi</a:t>
            </a:r>
            <a:endParaRPr lang="en-US" b="1" dirty="0" smtClean="0"/>
          </a:p>
          <a:p>
            <a:r>
              <a:rPr lang="en-US" b="1" dirty="0" smtClean="0"/>
              <a:t>Eva</a:t>
            </a:r>
            <a:r>
              <a:rPr lang="en-US" dirty="0" smtClean="0"/>
              <a:t> je </a:t>
            </a:r>
            <a:r>
              <a:rPr lang="en-US" dirty="0" err="1" smtClean="0"/>
              <a:t>prodala</a:t>
            </a:r>
            <a:r>
              <a:rPr lang="en-US" dirty="0" smtClean="0"/>
              <a:t> </a:t>
            </a:r>
            <a:r>
              <a:rPr lang="en-US" dirty="0" err="1" smtClean="0"/>
              <a:t>dionice</a:t>
            </a:r>
            <a:r>
              <a:rPr lang="en-US" dirty="0" smtClean="0"/>
              <a:t> </a:t>
            </a:r>
            <a:r>
              <a:rPr lang="en-US" b="1" dirty="0" err="1" smtClean="0"/>
              <a:t>Adamu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dirty="0" smtClean="0"/>
              <a:t>Don't get me started about right-to-left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Sentences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52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999" y="1905000"/>
            <a:ext cx="8407893" cy="4407408"/>
          </a:xfrm>
        </p:spPr>
        <p:txBody>
          <a:bodyPr>
            <a:normAutofit/>
          </a:bodyPr>
          <a:lstStyle/>
          <a:p>
            <a:r>
              <a:rPr lang="en-US" dirty="0" smtClean="0"/>
              <a:t>Would 42 be 42 under any other language?</a:t>
            </a:r>
          </a:p>
          <a:p>
            <a:pPr lvl="1"/>
            <a:r>
              <a:rPr lang="en-US" dirty="0" smtClean="0"/>
              <a:t>well, yes :)</a:t>
            </a:r>
          </a:p>
          <a:p>
            <a:pPr lvl="1"/>
            <a:r>
              <a:rPr lang="en-US" dirty="0" smtClean="0"/>
              <a:t>not really, but close enough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Bigger numbers are more interesting</a:t>
            </a:r>
            <a:endParaRPr lang="en-US" dirty="0"/>
          </a:p>
          <a:p>
            <a:pPr lvl="1"/>
            <a:r>
              <a:rPr lang="en-US" dirty="0" smtClean="0"/>
              <a:t>12,345,678.90</a:t>
            </a:r>
          </a:p>
          <a:p>
            <a:pPr lvl="1"/>
            <a:r>
              <a:rPr lang="en-US" dirty="0" smtClean="0"/>
              <a:t>12.345.678,90</a:t>
            </a:r>
          </a:p>
          <a:p>
            <a:pPr lvl="1"/>
            <a:r>
              <a:rPr lang="en-US" dirty="0" smtClean="0"/>
              <a:t>12,345.678,90</a:t>
            </a:r>
          </a:p>
          <a:p>
            <a:pPr lvl="1"/>
            <a:r>
              <a:rPr lang="en-US" dirty="0" smtClean="0"/>
              <a:t>1,23,45,678.90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 smtClean="0"/>
              <a:t>Smaller numbers have their own issues</a:t>
            </a:r>
          </a:p>
          <a:p>
            <a:pPr lvl="1"/>
            <a:r>
              <a:rPr lang="en-US" dirty="0" smtClean="0"/>
              <a:t>.90 is not a thing in most languages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Must Be Easier, Right?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0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547</TotalTime>
  <Words>1533</Words>
  <Application>Microsoft Office PowerPoint</Application>
  <PresentationFormat>On-screen Show (4:3)</PresentationFormat>
  <Paragraphs>416</Paragraphs>
  <Slides>32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Grid</vt:lpstr>
      <vt:lpstr>Crash Course In Foreign Language Support For ÜS Developer</vt:lpstr>
      <vt:lpstr>Agenda</vt:lpstr>
      <vt:lpstr>PowerPoint Presentation</vt:lpstr>
      <vt:lpstr>We're Not in ASCII Anymore</vt:lpstr>
      <vt:lpstr>We're Not in ASCII Anymore</vt:lpstr>
      <vt:lpstr>We're Not in ASCII Anymore</vt:lpstr>
      <vt:lpstr>We're Not in ASCII Anymore</vt:lpstr>
      <vt:lpstr>Using Sentences</vt:lpstr>
      <vt:lpstr>Numbers Must Be Easier, Right?</vt:lpstr>
      <vt:lpstr>Numbers Must Be Easier, Right?</vt:lpstr>
      <vt:lpstr>Numbers Must Be Easier, Right?</vt:lpstr>
      <vt:lpstr>What About Dates?</vt:lpstr>
      <vt:lpstr>What About Dates?</vt:lpstr>
      <vt:lpstr>What About Dates?</vt:lpstr>
      <vt:lpstr>What About Dates?</vt:lpstr>
      <vt:lpstr>What About Dates?</vt:lpstr>
      <vt:lpstr>Picture Tells a Thousand Words</vt:lpstr>
      <vt:lpstr>Is All Lost?</vt:lpstr>
      <vt:lpstr>Store Strings In Resource File</vt:lpstr>
      <vt:lpstr>Compare With Care</vt:lpstr>
      <vt:lpstr>Careful With Strings</vt:lpstr>
      <vt:lpstr>Careful With Sorted Strings</vt:lpstr>
      <vt:lpstr>Avoid Case Conversion</vt:lpstr>
      <vt:lpstr>Numbers, O Sweet Numbers</vt:lpstr>
      <vt:lpstr>What Dates?</vt:lpstr>
      <vt:lpstr>What Dates?</vt:lpstr>
      <vt:lpstr>Permanent Storage</vt:lpstr>
      <vt:lpstr>Length is important</vt:lpstr>
      <vt:lpstr>Genders Are Evil</vt:lpstr>
      <vt:lpstr>Everything Is Culture Sensitive</vt:lpstr>
      <vt:lpstr>Light At The End of Tunnel?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Crash Course In Foreign Language Support For ÜS Developer</dc:title>
  <dc:creator>Josip Medved</dc:creator>
  <cp:lastModifiedBy>Josip</cp:lastModifiedBy>
  <cp:revision>113</cp:revision>
  <dcterms:created xsi:type="dcterms:W3CDTF">2016-06-01T03:30:25Z</dcterms:created>
  <dcterms:modified xsi:type="dcterms:W3CDTF">2016-09-10T04:13:25Z</dcterms:modified>
</cp:coreProperties>
</file>